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74" r:id="rId4"/>
    <p:sldId id="260" r:id="rId5"/>
    <p:sldId id="261" r:id="rId6"/>
    <p:sldId id="262" r:id="rId7"/>
    <p:sldId id="264" r:id="rId8"/>
    <p:sldId id="265" r:id="rId9"/>
    <p:sldId id="266" r:id="rId10"/>
    <p:sldId id="289" r:id="rId11"/>
    <p:sldId id="258" r:id="rId12"/>
    <p:sldId id="293" r:id="rId13"/>
    <p:sldId id="259" r:id="rId14"/>
    <p:sldId id="275" r:id="rId15"/>
    <p:sldId id="277" r:id="rId16"/>
    <p:sldId id="302" r:id="rId17"/>
    <p:sldId id="303" r:id="rId18"/>
    <p:sldId id="304" r:id="rId19"/>
    <p:sldId id="280" r:id="rId20"/>
    <p:sldId id="278" r:id="rId21"/>
    <p:sldId id="305" r:id="rId22"/>
    <p:sldId id="279" r:id="rId23"/>
    <p:sldId id="288" r:id="rId24"/>
    <p:sldId id="284" r:id="rId25"/>
    <p:sldId id="286" r:id="rId26"/>
    <p:sldId id="283" r:id="rId27"/>
    <p:sldId id="298" r:id="rId28"/>
    <p:sldId id="271" r:id="rId29"/>
    <p:sldId id="290" r:id="rId30"/>
    <p:sldId id="299" r:id="rId31"/>
    <p:sldId id="273" r:id="rId32"/>
    <p:sldId id="257" r:id="rId33"/>
    <p:sldId id="276" r:id="rId34"/>
    <p:sldId id="291" r:id="rId35"/>
    <p:sldId id="301" r:id="rId36"/>
    <p:sldId id="300" r:id="rId37"/>
    <p:sldId id="292" r:id="rId38"/>
    <p:sldId id="263" r:id="rId39"/>
    <p:sldId id="281" r:id="rId40"/>
    <p:sldId id="295" r:id="rId41"/>
    <p:sldId id="294" r:id="rId42"/>
    <p:sldId id="296" r:id="rId43"/>
    <p:sldId id="297" r:id="rId44"/>
    <p:sldId id="267" r:id="rId45"/>
    <p:sldId id="268" r:id="rId46"/>
    <p:sldId id="269" r:id="rId47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94A5C13F-14A6-244D-B28B-B558BC09321B}">
          <p14:sldIdLst>
            <p14:sldId id="256"/>
            <p14:sldId id="274"/>
            <p14:sldId id="260"/>
            <p14:sldId id="261"/>
          </p14:sldIdLst>
        </p14:section>
        <p14:section name="packages and modules" id="{790CDFE0-B551-3B45-A02F-1ABD7B7CE87C}">
          <p14:sldIdLst>
            <p14:sldId id="262"/>
            <p14:sldId id="264"/>
            <p14:sldId id="265"/>
            <p14:sldId id="266"/>
          </p14:sldIdLst>
        </p14:section>
        <p14:section name="package.json" id="{DAA0B1B5-5CEB-844A-9ECB-B18D1EF0FC99}">
          <p14:sldIdLst>
            <p14:sldId id="289"/>
            <p14:sldId id="258"/>
            <p14:sldId id="293"/>
          </p14:sldIdLst>
        </p14:section>
        <p14:section name="versioning" id="{A26D2B12-7C61-234D-9CE8-F2A43A5B6B8A}">
          <p14:sldIdLst>
            <p14:sldId id="259"/>
            <p14:sldId id="275"/>
            <p14:sldId id="277"/>
            <p14:sldId id="302"/>
            <p14:sldId id="303"/>
            <p14:sldId id="304"/>
            <p14:sldId id="280"/>
            <p14:sldId id="278"/>
            <p14:sldId id="305"/>
            <p14:sldId id="279"/>
            <p14:sldId id="288"/>
            <p14:sldId id="284"/>
            <p14:sldId id="286"/>
            <p14:sldId id="283"/>
            <p14:sldId id="298"/>
          </p14:sldIdLst>
        </p14:section>
        <p14:section name="scripts" id="{9C78DEEE-1191-444C-9F7B-685C0486DD2A}">
          <p14:sldIdLst>
            <p14:sldId id="271"/>
            <p14:sldId id="290"/>
            <p14:sldId id="299"/>
            <p14:sldId id="273"/>
          </p14:sldIdLst>
        </p14:section>
        <p14:section name="CLI commands" id="{0020AC44-B481-5B42-86BF-E9F4AF4AD419}">
          <p14:sldIdLst>
            <p14:sldId id="257"/>
            <p14:sldId id="276"/>
            <p14:sldId id="291"/>
            <p14:sldId id="301"/>
          </p14:sldIdLst>
        </p14:section>
        <p14:section name="npx" id="{E97E0364-A9AE-E44F-A5BD-2A05B735AAF3}">
          <p14:sldIdLst>
            <p14:sldId id="300"/>
          </p14:sldIdLst>
        </p14:section>
        <p14:section name="registry" id="{643D92F2-F701-C249-8A2A-98D2AE40E3EE}">
          <p14:sldIdLst>
            <p14:sldId id="292"/>
            <p14:sldId id="263"/>
            <p14:sldId id="281"/>
            <p14:sldId id="295"/>
            <p14:sldId id="294"/>
            <p14:sldId id="296"/>
            <p14:sldId id="297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us" initials="M" lastIdx="1" clrIdx="0">
    <p:extLst>
      <p:ext uri="{19B8F6BF-5375-455C-9EA6-DF929625EA0E}">
        <p15:presenceInfo xmlns:p15="http://schemas.microsoft.com/office/powerpoint/2012/main" userId="S::marcus@gratex.onmicrosoft.com::9dbcc920-176a-490d-a9e0-c539f5e7896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63"/>
    <p:restoredTop sz="94674"/>
  </p:normalViewPr>
  <p:slideViewPr>
    <p:cSldViewPr snapToGrid="0" snapToObjects="1">
      <p:cViewPr varScale="1">
        <p:scale>
          <a:sx n="140" d="100"/>
          <a:sy n="140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1T10:01:30.200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47.67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1227 584 24575,'-19'0'0,"5"0"0,-20 0 0,9 0 0,-28 0 0,-5 0 0,0 0 0,-20 0 0,20 0 0,-8 0 0,-1 0 0,9 0 0,0 0 0,14 0 0,9 0 0,7 0 0,2 0 0,7 0 0,5 0 0,1 4 0,6-4 0,2 7 0,-1-6 0,2 5 0,-4-2 0,1 4 0,-6 0 0,4 0 0,-8 1 0,3-1 0,-6 2 0,-6 6 0,5-1 0,0 1 0,3 1 0,4-7 0,-5 4 0,4-1 0,2-3 0,5 3 0,4-1 0,-8 2 0,10 12 0,-15-5 0,11 5 0,-9 0 0,1-5 0,1 12 0,-1-12 0,4 5 0,0-7 0,5 0 0,-4 1 0,8-1 0,-3-6 0,4 5 0,0-9 0,0 9 0,0-10 0,0 10 0,0-9 0,0 8 0,4-3 0,2 12 0,4-5 0,0 5 0,1 0 0,-1 2 0,2 7 0,3-7 0,1-2 0,-1-6 0,3-1 0,-8 0 0,3-6 0,-5 0 0,0-6 0,-1 1 0,5-4 0,-3 2 0,4-5 0,-6 2 0,6 2 0,-5-4 0,10 3 0,-4 0 0,12-3 0,-5 8 0,12-8 0,-5 3 0,7 1 0,0-4 0,0 10 0,0-10 0,0 4 0,-7-5 0,5 5 0,-5-3 0,7 3 0,0-5 0,0 0 0,0 5 0,-7-4 0,-2 4 0,-12-1 0,4-4 0,-9 4 0,8 0 0,-8-3 0,9 7 0,-4-6 0,12 2 0,2 1 0,0-4 0,5 10 0,-5-10 0,0 4 0,-2-5 0,-7 4 0,0-3 0,0 4 0,0-5 0,7 5 0,11-4 0,9 4 0,10-5 0,10 7 0,-16-5 0,14 5 0,-27-7 0,7 5 0,-16-3 0,5 3 0,-5-5 0,7 0 0,0 0 0,9 0 0,3 0 0,-1 0 0,7 0 0,-15 0 0,15 0 0,-23 0 0,21 0 0,-20 0 0,13 0 0,-9 0 0,0 0 0,9 0 0,-14 0 0,12 0 0,-14 0 0,0 0 0,6 0 0,-7 0 0,18 0 0,-8 0 0,27 0 0,-15 0 0,29 0 0,-9 0 0,11 0 0,0 0 0,-11 0 0,-11 0 0,-14 0 0,0 0 0,-7 0 0,7 0 0,-9 0 0,0 0 0,9 0 0,3 0 0,8 0 0,-8 0 0,6 0 0,-16 0 0,7 0 0,-9 0 0,0 0 0,0 0 0,9 0 0,3 0 0,8 0 0,1 0 0,-1 0 0,12 0 0,-9 0 0,-1 0 0,-4 0 0,-15 0 0,6 0 0,11 0 0,-15 0 0,48 0 0,-36 0 0,39 0 0,-22 0 0,0 0 0,-3 0 0,-10 0 0,-10 0 0,-2 0 0,-9 0 0,0 0 0,1 0 0,-1-5 0,9 3 0,2-3 0,9-1 0,1 4 0,-1-4 0,1 6 0,-1-6 0,-8 4 0,6-4 0,-7 6 0,10 0 0,10 0 0,-8 0 0,9 0 0,-12 0 0,-8-5 0,-3 4 0,-9-4 0,0 5 0,0-6 0,9 5 0,-7-4 0,7 0 0,1-3 0,1-5 0,0 5 0,7-4 0,-6 4 0,-1-4 0,7 4 0,-15-2 0,6 3 0,-9-5 0,-7 2 0,5-2 0,-12 2 0,0 1 0,-3 4 0,-10-2 0,5 6 0,-6-2 0,6-1 0,-5 3 0,10-12 0,-9 11 0,15-17 0,-8 16 0,10-12 0,-12 11 0,4-1 0,-9-7 0,4 10 0,-4-7 0,-5 6 0,2-1 0,-5-9 0,2 5 0,-3-5 0,0 6 0,4-1 0,-4 1 0,4-1 0,-4 1 0,0-1 0,4-4 0,-3 3 0,3-4 0,-1 6 0,-2-1 0,2 1 0,1 0 0,-3-1 0,2-5 0,-3 5 0,3-5 0,-2 0 0,2 5 0,1-10 0,-3 9 0,4-4 0,-5 6 0,0-6 0,0 5 0,0-5 0,0 0 0,0 5 0,0-10 0,0 9 0,0-9 0,0 4 0,0-5 0,0 0 0,0-7 0,0 5 0,-4 0 0,4 3 0,-7 9 0,2-9 0,-3 10 0,-1-10 0,-4 4 0,-4-13 0,-3 7 0,-1-7 0,2 8 0,0 0 0,0 0 0,0 4 0,0-3 0,-1 7 0,1-3 0,-7-1 0,-2-3 0,-16-1 0,6-3 0,-15 1 0,16-3 0,-7 4 0,-1-5 0,8 12 0,-7-6 0,9 2 0,-10 3 0,8-3 0,-27-5 0,15 7 0,-18-7 0,11 2 0,1 5 0,-12-13 0,-2 11 0,-11-6 0,0 7 0,-1-8 0,-12 5 0,45 3 0,0 0 0,-49-3 0,37 4 0,-1 3 0,12 6 0,-2 2 0,-27-5 0,0-1 0,26 5 0,0 0 0,-16 0 0,-2-2 0,5-7 0,2 1 0,-30 8 0,25-5 0,1 0 0,-19 10 0,32 0 0,-1 0 0,0 0 0,1 0 0,-43 0 0,44 0 0,0 0 0,-30 0 0,-11 0 0,1 0 0,10 0 0,-11 0 0,14 0 0,-13 8 0,10 1 0,0 1 0,6 4 0,18-12 0,-7 11 0,10-11 0,-10 11 0,8-5 0,-20 1 0,20 3 0,-20-3 0,9 6 0,-11 1 0,10-1 0,-7 7 0,18-6 0,2 5 0,20-9 0,11-2 0,7 0 0,-1-1 0,6 0 0,-3 0 0,-4 6 0,0-4 0,-13 6 0,6-7 0,-7 7 0,0-4 0,7 3 0,-5-5 0,12-1 0,-13 1 0,6 0 0,-7 1 0,-9 0 0,-2 1 0,-1 5 0,-6-3 0,15 2 0,-6-4 0,16-3 0,7 0 0,3-5 0,9 1 0,-3-5 0,4 2 0,1 1 0,0-4 0,-1 4 0,1-4 0,-1 0 0,1 3 0,-1-2 0,1 2 0,-1 0 0,1-2 0,-6 2 0,-8 3 0,-7-5 0,-7 9 0,0-3 0,7-1 0,-5-1 0,17-2 0,-9-2 0,16 3 0,-3-4 0,4 0 0,4 3 0,1-2 0,3 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9:05:29.3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24575,'59'0'0,"0"0"0,8 0 0,5 0 0,-7 0 0,4 0 0,1 0-1427,8 0 1,2 0 0,1 0 1426,4 0 0,0 0 0,-2 0 0,-11 0 0,-2 0 0,7 0 0,12 0 0,11 0 0,0 0 0,-9 0 0,-8 0 0,-7 0 0,4 0 0,1 0 0,4 0 0,1 0 0,-5 0 0,2 0 0,-4-1 0,-2 2 0,-8 3 0,-1 0 0,-1-1 341,28-1 1,-3-1-342,-16 5 0,-2-1 0,-5-5 0,-2 0 0,-9 5 0,-1-1 0,6-3 0,2 0 395,-3 4 0,0-1-395,-7-3 0,-1-2 0,42 1 0,-26 0 0,-2 0 0,12 0 0,-5 0 0,0 0 0,1 0 0,-16 0 0,1 0 0,22 0 2197,0 0-2197,-6 0 556,-19 0-556,9 0 53,-12 0-53,1 0 0,10 0 0,3 0 0,11 0 0,1 0 0,-12 0 0,8 8 0,-8-7 0,1 13 0,7-13 0,5 13 0,14-12 0,-41 2 0,0 0 0,30-4 0,-33 0 0,-1 0 0,22 0 0,20 0 0,-13 0 0,-11 0 0,-2 0 0,-12 0 0,-9 0 0,8 0 0,3 0 0,1 0-6784,20 0 6784,-20 0 0,19 0 0,-19 0 0,0 0 0,-5 0 0,-7 0 0,10 0 6784,10 0-6784,16 0 0,-9 0 0,17-7 0,-21 5 0,11-5 0,-10 1 0,-4 5 0,-19-6 0,6 7 0,4 0 0,-8 0 0,39 0 0,-11 0 0,8 0 0,-33 0 0,-1 0 0,22 0 0,9 0 0,-16 0 0,-20 0 0,-1 0 0,-18 0 0,16 0 0,-13 0 0,23 0 0,5 0 0,24 0 0,-10 0 0,7 0 0,-12 0 0,-9 0 0,9 0 0,-21 0 0,7 0 0,-16 0 0,17 0 0,16 0 0,-9 0 0,30 0 0,-22 0 0,0 0 0,8 0 0,-27 0 0,5 0 0,-33 0 0,10 0 0,-16 0 0,5 0 0,-9 0 0,-4 0 0,-1 0 0,1 0 0,-4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55.63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24 24575,'29'0'0,"-11"0"0,24 0 0,-21 0 0,5 0 0,-7 0 0,-5 0 0,-2 0 0,-4 0 0,-1 0 0,0 0 0,1 0 0,-1 0 0,0 0 0,1 0 0,4 0 0,9 0 0,0 0 0,12-10 0,-12 7 0,5-7 0,-7 10 0,-5 0 0,-1 0 0,-6 0 0,0 0 0,-2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06.06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24575,'29'0'0,"5"0"0,33 0 0,30 0 0,-10 0 0,-27 0 0,1 0 0,35 0 0,-41 0 0,-1 0 0,42 0 0,-13 0 0,-17 0 0,-20 0 0,-9 0 0,6 0 0,-13 0 0,14 0 0,0 0 0,-7 0 0,8 0 0,-18 0 0,0 0 0,-8 0 0,-5 0 0,3 0 0,4 0 0,7 0 0,16 0 0,3 0 0,8 0 0,1 0 0,-10 0 0,-14 0 0,0 0 0,-17 0 0,6 0 0,-8 0 0,-6 0 0,0 0 0,1 0 0,-1 0 0,0 0 0,1 0 0,4 0 0,2 0 0,5 0 0,7 0 0,-5 4 0,5-3 0,1 8 0,-7-3 0,7 0 0,-14-2 0,0-1 0,-6-2 0,1 3 0,-4-1 0,-1-2 0,-3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08.2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24575,'26'0'0,"2"0"0,27 0 0,5 0 0,20 0 0,-11 0 0,9 0 0,-20 0 0,8 0 0,-19 0 0,-3 0 0,-16 0 0,-2 0 0,-7 0 0,0 0 0,-5 0 0,4 0 0,-5 0 0,1 0 0,4 0 0,-9 0 0,8 0 0,-8 0 0,4 0 0,-1 0 0,2 0 0,5 0 0,7 0 0,2 0 0,7 0 0,9 0 0,-7 0 0,17 0 0,-17 0 0,7 5 0,-9 2 0,0-1 0,0 5 0,0-10 0,0 4 0,-7-1 0,5-3 0,-12 4 0,0-5 0,-8 0 0,-1 4 0,-3-3 0,3 3 0,-4-4 0,-1 0 0,-3 3 0,-1-2 0,-3 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11.27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19 24575,'20'0'0,"2"0"0,13 0 0,20 0 0,-15 0 0,25 0 0,-28 0 0,7 0 0,-16 0 0,-7 0 0,4 0 0,-15 0 0,15 0 0,-11 0 0,12 0 0,-5 0 0,12 0 0,-5 0 0,0 0 0,5 0 0,-12 0 0,5 0 0,-12 0 0,-2 0 0,1 0 0,-4 0 0,3 0 0,1-8 0,1 6 0,12-7 0,-5 9 0,0 0 0,-4 0 0,-3 0 0,0 0 0,-1 0 0,-1 0 0,2 0 0,0 0 0,4 0 0,-10 0 0,10 0 0,-9 0 0,3 0 0,-5 0 0,6 0 0,-4 0 0,8 0 0,-3 0 0,5 0 0,0 0 0,-5 0 0,-1 0 0,-6 0 0,0 0 0,1 0 0,-1 0 0,0 0 0,1 0 0,-1 0 0,0 0 0,1 0 0,-1 0 0,0 0 0,1 0 0,-1 0 0,0 0 0,1 0 0,-1 0 0,-3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49:15.24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63 24575,'46'0'0,"7"0"0,16 0 0,22 0 0,-6 0 0,-31 1 0,1-2 0,42-13 0,-4 10 0,-24-10 0,-12 14 0,-13 0 0,-16 0 0,-1-4 0,-14 3 0,5-3 0,-9 4 0,8 0 0,-3 0 0,5 0 0,8 0 0,-7 0 0,14-6 0,-6 5 0,7-4 0,-8 1 0,7 2 0,-13-2 0,0 4 0,-4 0 0,-3 0 0,0 0 0,-1 0 0,-1 0 0,-3 0 0,3 0 0,1 0 0,1 0 0,12 0 0,2 0 0,7 0 0,9 6 0,-7 1 0,7 6 0,-16-3 0,-2-3 0,-12 0 0,-1-6 0,-6 2 0,0 0 0,1-2 0,-1 2 0,0-3 0,-3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50:01.46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24575,'29'0'0,"16"0"0,13 0 0,19 0 0,-7 0 0,23 0 0,-21 0 0,18 0 0,-40 0 0,5 0 0,-20 0 0,0 0 0,-7 0 0,-2 0 0,-12 0 0,3 0 0,-8 0 0,9 0 0,-10 0 0,10 0 0,3 0 0,7 0 0,0 0 0,5 0 0,-5 5 0,0-4 0,-2 4 0,-7-5 0,0 5 0,0-4 0,8 3 0,-7-4 0,6 4 0,-6-3 0,-1 3 0,0-4 0,0 0 0,-5 4 0,-2-3 0,1 2 0,-5-3 0,10 0 0,-9 0 0,8 0 0,-8 0 0,4 0 0,-1 0 0,-3 0 0,3 0 0,-4 0 0,-1 0 0,0 0 0,1 0 0,-1 0 0,0 0 0,6 0 0,1 0 0,0 0 0,3 0 0,-8 0 0,4 0 0,-6 0 0,0 0 0,1 0 0,-1 0 0,0 0 0,1 0 0,-1 0 0,0-4 0,1 4 0,-1-4 0,0 4 0,1 0 0,-1 0 0,0-3 0,-3 2 0,0-2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50:33.0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24575,'27'0'0,"40"0"0,-31 0 0,52 0 0,-28 7 0,20-5 0,13 13 0,-20-13 0,17 13 0,-32-13 0,20 5 0,-29-2 0,15-4 0,-27 4 0,0-5 0,-11 0 0,-6 0 0,-1 0 0,-6 0 0,5 0 0,-4 5 0,5-4 0,7 3 0,2-4 0,7 5 0,9-4 0,-6 5 0,-1-2 0,-4-3 0,-12 3 0,5 0 0,0-3 0,-5 4 0,5-5 0,0 0 0,2 0 0,7 0 0,0 0 0,0 0 0,0 0 0,9 0 0,-6 0 0,15 0 0,-7 0 0,10 0 0,10 0 0,-8 0 0,9 0 0,-21 0 0,7 0 0,-15 0 0,6 0 0,-9 0 0,0 0 0,0 0 0,9 0 0,-14 0 0,12 0 0,-14 0 0,0 0 0,-2 0 0,-7 0 0,8 0 0,0 0 0,1 0 0,6 0 0,-14 0 0,14 0 0,-13 0 0,12 0 0,-5 0 0,7 0 0,9 0 0,2 0 0,10 0 0,-1 6 0,1-5 0,-1 5 0,-9-6 0,8 0 0,-24 0 0,12 0 0,-21 0 0,12 0 0,-12 0 0,12 0 0,-12 5 0,12-4 0,-12 3 0,5-4 0,1 0 0,-7 0 0,6 0 0,1 0 0,1 5 0,-1-4 0,0 5 0,-1-6 0,-5 0 0,12 0 0,-5 0 0,16 0 0,-7 0 0,7 0 0,-16 0 0,-2 0 0,-7 0 0,0 0 0,-5 0 0,-1 0 0,-6 0 0,1 0 0,-1 0 0,0 0 0,1 0 0,-1 0 0,0 0 0,-3 0 0,0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21T08:50:39.4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59 24575,'8'0'0,"-1"0"0,5 0 0,18 0 0,1 0 0,22 0 0,4 0 0,1 0 0,20 0 0,-20 0 0,8 0 0,-10 0 0,-10-5 0,-2 3 0,-9-3 0,0 0 0,1 4 0,-9-5 0,7 1 0,-13 4 0,-1-4 0,-2 5 0,-4 0 0,0 0 0,4 0 0,-5 0 0,14-6 0,1 5 0,7-4 0,0 5 0,0 0 0,0 0 0,9 0 0,-7 0 0,7 0 0,0 0 0,-6 0 0,6 0 0,-9 0 0,0 0 0,0 0 0,0-5 0,-7 3 0,5-3 0,-12 5 0,5 0 0,0 0 0,2 0 0,16 0 0,2 0 0,1 0 0,6 0 0,-7 0 0,1 0 0,-3 0 0,-9 0 0,0 0 0,0 0 0,0 0 0,0 0 0,9 0 0,-7 0 0,17 0 0,-8 0 0,0 0 0,8 0 0,-17 0 0,0 0 0,-4 0 0,-12 0 0,12 0 0,-5 0 0,7 0 0,9 0 0,-6 0 0,15 0 0,-16 0 0,7 0 0,-9 0 0,0 0 0,-7 0 0,5 0 0,-5 0 0,7 0 0,0 0 0,0 0 0,-7 0 0,6 0 0,-14 0 0,7 0 0,-14 0 0,5 0 0,-4 0 0,0 0 0,-2 3 0,-4-2 0,-1 3 0,0-4 0,1 0 0,-1 0 0,0 0 0,6 0 0,-4 3 0,8-2 0,-3 2 0,5-3 0,0 0 0,0 4 0,-5-3 0,4 3 0,-9-4 0,8 5 0,-8-4 0,9 3 0,-10-4 0,10 0 0,-4 0 0,0 0 0,4 0 0,-10 0 0,10 0 0,-9 0 0,3 0 0,-4 0 0,4 0 0,-3 0 0,3 0 0,1 0 0,-5 0 0,5 0 0,-6 0 0,1 0 0,-1 0 0,0 0 0,-3 0 0,0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C192-4E1D-8A4B-B2F0-CBA27B3F0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D8C3F-E8DE-4442-BB78-AB0FA6CA1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325A9-60FC-BB4B-B919-261F2AD89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0AEE5-0EDF-2C4D-8663-AC48A11E9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A51AF-F5EE-2E4B-B5B2-4814D9FE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65283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11E4-1C6C-FF46-8B09-054EE3352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D6498-E7C5-644F-95B3-109A50991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7FC4A-06F7-BE4D-B22F-13DD5B95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61A05-254C-CE46-B24F-A34D1D14F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66017-9EF1-6C49-870B-E12ABB79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55663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B0CCFB-721A-4140-BF75-F99E48A04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ACE2AE-2266-EB49-9D25-9261592F3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67D14-A52E-A24C-8974-0BE5EAD2C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63C05-CB19-974C-A501-6FC5DAE7B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51049-A052-5D43-A701-434810FE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96961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45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15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82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523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349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62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512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2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2C9C6-E67C-204F-B22A-00C5BFC54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1EF7B-89BA-6D45-AD3C-3303976D7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D5344-E9CE-7740-AC68-C517BC2B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2A35A-7EC8-CF4A-B6E8-3042EC7E9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38042-EC94-9149-8B5A-1A1F65238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825604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64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627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739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B97E-BE3F-B543-BE06-B0786B49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E018C-20C6-3041-A14A-519E8A0DC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77794-B219-194E-9E14-D7B2317D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6B6FB-05A3-E448-AE7A-7C2C92959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C8978-ED20-0F4D-B116-C275B6652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638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9C87A-A91B-0A41-A99E-89DEC3F14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5D69D-6A3E-F64F-ADF2-B08B00B1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8A1CC1-CE03-4E4A-A761-5A3057C73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FE388-64ED-9940-83C8-25B24B11E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BD496-A756-6449-91C8-324093AF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33EA8-3B18-364A-9022-DFC133EAF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2273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4962-885B-0343-980D-BC7BBCE12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042FC-2960-C946-B5B6-E0A03CD71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9E5D5-F0A8-5C4D-88D5-EFF31AF94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BC941D-C35C-394D-A9F2-B1E638B10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0058A-ED87-C246-ADCE-FB1155F5E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BFE8C-FE2F-7440-BF27-9A7673F4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9EBA42-4F7E-7444-98E6-EA56BE141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F9BC24-6A65-CA48-B37F-F8A76BCE4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800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70AED-D8DF-E04A-97D6-4933FCFA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BB187C-5F99-CB4D-A80B-DD5E141CB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15E0F6-98FC-C74D-8C93-F08DFD7AD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AD8CC-A8E6-A04B-A4AA-D2734C7D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61828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E3592A-2E08-FE43-B7F4-E5AD5A96B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BD8D75-8F10-5746-BA44-B0066C15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3B2FB-AA6C-E841-9858-2F34F021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6622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F99C-CCBF-864B-B7C4-6D66B9B08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0AA9F-D705-EA4B-B56D-6E48D2F0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F02A3-24AB-134A-A7D4-C1F86AAD1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33B31C-87E3-024D-B65B-6DE0D52F5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CA9338-AD9B-864C-8AB4-86C414A3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B02BA-4F32-134B-A4D4-14573A13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3381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3227-A8EF-6541-8A7C-CAFC6D878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37435D-52BC-0C4F-89C5-4CE3F9BFFB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DDC6A-6CF0-EE48-BA6D-3BD6FE510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9D9CF-0531-0D43-AEDD-C7FAF364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F8F02-B01A-3C4F-961E-47A35E7D0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1CC0E-60E6-9A4C-BE06-5256B01DE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7086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312CC-2F91-9745-8D64-220666C4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C3FB4-5B99-0541-A90E-7964ED90C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BCCA4-E5A8-504E-BF4A-9C2E354E22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1F37B-B777-4748-99F8-D960DED4F95C}" type="datetimeFigureOut">
              <a:rPr lang="sk-SK" smtClean="0"/>
              <a:t>21.10.19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08124-5BA1-3E4F-BF30-FEC22C5B1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AFD96-342B-A04B-B90C-D23DE346E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86E20-51F4-6249-AE34-F803595A04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40505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1184A-B622-384D-91E2-94B1EB82C33E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1432D-4651-3141-B511-28F3B0D75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2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pmjs.com/files/package.json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pmjs.com/getting-started/semantic-versioning" TargetMode="External"/><Relationship Id="rId2" Type="http://schemas.openxmlformats.org/officeDocument/2006/relationships/hyperlink" Target="https://semver.org/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8.png"/><Relationship Id="rId4" Type="http://schemas.openxmlformats.org/officeDocument/2006/relationships/hyperlink" Target="https://docs.npmjs.com/about-semantic-versionin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1.png"/><Relationship Id="rId5" Type="http://schemas.openxmlformats.org/officeDocument/2006/relationships/customXml" Target="../ink/ink2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customXml" Target="../ink/ink6.xml"/><Relationship Id="rId18" Type="http://schemas.openxmlformats.org/officeDocument/2006/relationships/image" Target="../media/image41.png"/><Relationship Id="rId3" Type="http://schemas.openxmlformats.org/officeDocument/2006/relationships/image" Target="../media/image32.png"/><Relationship Id="rId7" Type="http://schemas.openxmlformats.org/officeDocument/2006/relationships/customXml" Target="../ink/ink3.xml"/><Relationship Id="rId12" Type="http://schemas.openxmlformats.org/officeDocument/2006/relationships/image" Target="../media/image38.png"/><Relationship Id="rId17" Type="http://schemas.openxmlformats.org/officeDocument/2006/relationships/customXml" Target="../ink/ink8.xml"/><Relationship Id="rId2" Type="http://schemas.openxmlformats.org/officeDocument/2006/relationships/hyperlink" Target="https://github.com/npm/node-semver" TargetMode="External"/><Relationship Id="rId16" Type="http://schemas.openxmlformats.org/officeDocument/2006/relationships/image" Target="../media/image40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11" Type="http://schemas.openxmlformats.org/officeDocument/2006/relationships/customXml" Target="../ink/ink5.xml"/><Relationship Id="rId5" Type="http://schemas.openxmlformats.org/officeDocument/2006/relationships/image" Target="../media/image34.png"/><Relationship Id="rId15" Type="http://schemas.openxmlformats.org/officeDocument/2006/relationships/customXml" Target="../ink/ink7.xml"/><Relationship Id="rId10" Type="http://schemas.openxmlformats.org/officeDocument/2006/relationships/image" Target="../media/image37.png"/><Relationship Id="rId19" Type="http://schemas.openxmlformats.org/officeDocument/2006/relationships/customXml" Target="../ink/ink9.xml"/><Relationship Id="rId4" Type="http://schemas.openxmlformats.org/officeDocument/2006/relationships/image" Target="../media/image33.png"/><Relationship Id="rId9" Type="http://schemas.openxmlformats.org/officeDocument/2006/relationships/customXml" Target="../ink/ink4.xml"/><Relationship Id="rId1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emver.org/" TargetMode="External"/><Relationship Id="rId2" Type="http://schemas.openxmlformats.org/officeDocument/2006/relationships/hyperlink" Target="https://docs.npmjs.com/getting-started/semantic-versioni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blog.npmjs.org/post/115305091285/introducing-the-npm-semantic-version-calculator" TargetMode="External"/><Relationship Id="rId5" Type="http://schemas.openxmlformats.org/officeDocument/2006/relationships/hyperlink" Target="https://semver.npmjs.com/" TargetMode="External"/><Relationship Id="rId4" Type="http://schemas.openxmlformats.org/officeDocument/2006/relationships/hyperlink" Target="https://github.com/npm/node-semver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6.png"/><Relationship Id="rId7" Type="http://schemas.openxmlformats.org/officeDocument/2006/relationships/image" Target="../media/image53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2.png"/><Relationship Id="rId11" Type="http://schemas.openxmlformats.org/officeDocument/2006/relationships/image" Target="../media/image56.png"/><Relationship Id="rId5" Type="http://schemas.openxmlformats.org/officeDocument/2006/relationships/image" Target="../media/image51.svg"/><Relationship Id="rId10" Type="http://schemas.openxmlformats.org/officeDocument/2006/relationships/image" Target="../media/image55.png"/><Relationship Id="rId4" Type="http://schemas.openxmlformats.org/officeDocument/2006/relationships/image" Target="../media/image50.png"/><Relationship Id="rId9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6.png"/><Relationship Id="rId7" Type="http://schemas.openxmlformats.org/officeDocument/2006/relationships/image" Target="../media/image53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2.png"/><Relationship Id="rId11" Type="http://schemas.openxmlformats.org/officeDocument/2006/relationships/image" Target="../media/image56.png"/><Relationship Id="rId5" Type="http://schemas.openxmlformats.org/officeDocument/2006/relationships/image" Target="../media/image51.svg"/><Relationship Id="rId10" Type="http://schemas.openxmlformats.org/officeDocument/2006/relationships/image" Target="../media/image55.png"/><Relationship Id="rId4" Type="http://schemas.openxmlformats.org/officeDocument/2006/relationships/image" Target="../media/image50.png"/><Relationship Id="rId9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jpospisil.com/2017/06/02/understanding-lock-files-in-npm-5.html" TargetMode="External"/><Relationship Id="rId3" Type="http://schemas.openxmlformats.org/officeDocument/2006/relationships/image" Target="../media/image53.svg"/><Relationship Id="rId7" Type="http://schemas.openxmlformats.org/officeDocument/2006/relationships/image" Target="../media/image60.svg"/><Relationship Id="rId12" Type="http://schemas.openxmlformats.org/officeDocument/2006/relationships/image" Target="../media/image51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11" Type="http://schemas.openxmlformats.org/officeDocument/2006/relationships/image" Target="../media/image50.png"/><Relationship Id="rId5" Type="http://schemas.openxmlformats.org/officeDocument/2006/relationships/image" Target="../media/image58.svg"/><Relationship Id="rId10" Type="http://schemas.openxmlformats.org/officeDocument/2006/relationships/image" Target="../media/image62.svg"/><Relationship Id="rId4" Type="http://schemas.openxmlformats.org/officeDocument/2006/relationships/image" Target="../media/image57.png"/><Relationship Id="rId9" Type="http://schemas.openxmlformats.org/officeDocument/2006/relationships/image" Target="../media/image6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docs.npmjs.com/cli/updat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customXml" Target="../ink/ink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keithcirkel.co.uk/how-to-use-npm-as-a-build-tool/" TargetMode="Externa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docs.npmj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pm/npm-registry-couchapp" TargetMode="External"/><Relationship Id="rId2" Type="http://schemas.openxmlformats.org/officeDocument/2006/relationships/hyperlink" Target="https://skimdb.npmjs.com/registr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pmjs.com/misc/registry" TargetMode="External"/><Relationship Id="rId2" Type="http://schemas.openxmlformats.org/officeDocument/2006/relationships/hyperlink" Target="https://www.npmjs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npmjs.com/features" TargetMode="External"/><Relationship Id="rId5" Type="http://schemas.openxmlformats.org/officeDocument/2006/relationships/hyperlink" Target="https://npmjs.com/" TargetMode="External"/><Relationship Id="rId4" Type="http://schemas.openxmlformats.org/officeDocument/2006/relationships/hyperlink" Target="https://docs.npmjs.com/cli/npm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3BM9TB-8yA" TargetMode="External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pm/npm-lifecycle" TargetMode="External"/><Relationship Id="rId2" Type="http://schemas.openxmlformats.org/officeDocument/2006/relationships/hyperlink" Target="https://nec.is/writing/npm-authoring-basic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coinmonks/everything-you-wanted-to-know-about-package-lock-json-b81911aa8ab8" TargetMode="External"/><Relationship Id="rId5" Type="http://schemas.openxmlformats.org/officeDocument/2006/relationships/hyperlink" Target="https://www.keithcirkel.co.uk/how-to-use-npm-as-a-build-tool/" TargetMode="External"/><Relationship Id="rId4" Type="http://schemas.openxmlformats.org/officeDocument/2006/relationships/hyperlink" Target="https://medium.freecodecamp.org/introduction-to-npm-scripts-1dbb2ae01633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pmjs.com/getting-started/using-a-package.json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cs.npmjs.com/getting-started/semantic-versioni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npm.github.io/how-npm-works-docs/npm3/how-npm3-works.html" TargetMode="External"/><Relationship Id="rId5" Type="http://schemas.openxmlformats.org/officeDocument/2006/relationships/image" Target="../media/image20.tiff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E0F6DA-205A-BC49-95FC-9688B33B4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sk-SK" sz="6600">
                <a:solidFill>
                  <a:srgbClr val="FFFFFF"/>
                </a:solidFill>
              </a:rPr>
              <a:t>npm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FD078C-A79D-714B-AC3B-76BF5B63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88" y="5318990"/>
            <a:ext cx="9416898" cy="723670"/>
          </a:xfrm>
        </p:spPr>
        <p:txBody>
          <a:bodyPr anchor="t">
            <a:normAutofit/>
          </a:bodyPr>
          <a:lstStyle/>
          <a:p>
            <a:pPr algn="l"/>
            <a:r>
              <a:rPr lang="sk-SK" sz="1800">
                <a:solidFill>
                  <a:srgbClr val="000000"/>
                </a:solidFill>
              </a:rPr>
              <a:t>node without npm, would be like ..... </a:t>
            </a:r>
          </a:p>
        </p:txBody>
      </p:sp>
    </p:spTree>
    <p:extLst>
      <p:ext uri="{BB962C8B-B14F-4D97-AF65-F5344CB8AC3E}">
        <p14:creationId xmlns:p14="http://schemas.microsoft.com/office/powerpoint/2010/main" val="1467107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0AC1-44F0-B84C-967A-8248F03B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Package.json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2708F-DF47-654F-A6C1-0A683C826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79606" cy="4351338"/>
          </a:xfrm>
        </p:spPr>
        <p:txBody>
          <a:bodyPr/>
          <a:lstStyle/>
          <a:p>
            <a:r>
              <a:rPr lang="sk-SK"/>
              <a:t>Originaly designed for </a:t>
            </a:r>
            <a:r>
              <a:rPr lang="sk-SK" b="1"/>
              <a:t>dependecies</a:t>
            </a:r>
          </a:p>
          <a:p>
            <a:r>
              <a:rPr lang="sk-SK"/>
              <a:t>Now – </a:t>
            </a:r>
            <a:r>
              <a:rPr lang="sk-SK" b="1"/>
              <a:t>everything</a:t>
            </a:r>
          </a:p>
          <a:p>
            <a:r>
              <a:rPr lang="sk-SK"/>
              <a:t>+ allows for custom fields used by code directly </a:t>
            </a:r>
          </a:p>
          <a:p>
            <a:endParaRPr lang="sk-SK"/>
          </a:p>
          <a:p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7A2F8-CE4F-CB44-9C26-DEAF924B32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1E57E8-FB7A-3246-817F-37C3E690A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4723" y="140732"/>
            <a:ext cx="5769077" cy="64432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4F6BB1-6476-E145-ADC5-F793920DD0FF}"/>
              </a:ext>
            </a:extLst>
          </p:cNvPr>
          <p:cNvSpPr/>
          <p:nvPr/>
        </p:nvSpPr>
        <p:spPr>
          <a:xfrm>
            <a:off x="765071" y="6176963"/>
            <a:ext cx="198002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800">
                <a:hlinkClick r:id="rId3"/>
              </a:rPr>
              <a:t>https://docs.npmjs.com/files/package.json</a:t>
            </a:r>
            <a:endParaRPr lang="sk-SK" sz="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E0C752-3BFD-C04A-BD6B-BD74FC1F5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515152"/>
            <a:ext cx="4339025" cy="1526873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3E3CB618-B32D-784B-8DA0-B640C9D99906}"/>
              </a:ext>
            </a:extLst>
          </p:cNvPr>
          <p:cNvSpPr/>
          <p:nvPr/>
        </p:nvSpPr>
        <p:spPr>
          <a:xfrm>
            <a:off x="4610451" y="315860"/>
            <a:ext cx="933152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90E3010-E2FB-BD4D-A957-2103D9C26F46}"/>
              </a:ext>
            </a:extLst>
          </p:cNvPr>
          <p:cNvSpPr/>
          <p:nvPr/>
        </p:nvSpPr>
        <p:spPr>
          <a:xfrm>
            <a:off x="4610451" y="1495622"/>
            <a:ext cx="933152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B1AAE13-24A0-5345-AB74-958DA22F0362}"/>
              </a:ext>
            </a:extLst>
          </p:cNvPr>
          <p:cNvSpPr/>
          <p:nvPr/>
        </p:nvSpPr>
        <p:spPr>
          <a:xfrm>
            <a:off x="4610451" y="3489116"/>
            <a:ext cx="933152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7A505E48-BC0C-6F40-B01A-A5D2F1C96752}"/>
              </a:ext>
            </a:extLst>
          </p:cNvPr>
          <p:cNvSpPr/>
          <p:nvPr/>
        </p:nvSpPr>
        <p:spPr>
          <a:xfrm>
            <a:off x="4610451" y="5317608"/>
            <a:ext cx="933152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F64159F-8D90-2A4E-8C8A-2C783823C1EF}"/>
              </a:ext>
            </a:extLst>
          </p:cNvPr>
          <p:cNvSpPr/>
          <p:nvPr/>
        </p:nvSpPr>
        <p:spPr>
          <a:xfrm>
            <a:off x="167875" y="5036245"/>
            <a:ext cx="933152" cy="33000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</p:spTree>
    <p:extLst>
      <p:ext uri="{BB962C8B-B14F-4D97-AF65-F5344CB8AC3E}">
        <p14:creationId xmlns:p14="http://schemas.microsoft.com/office/powerpoint/2010/main" val="54415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0F8AE-A757-6A49-BB98-5B4F298AA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Package.json</a:t>
            </a:r>
            <a:r>
              <a:rPr lang="sk-SK" dirty="0"/>
              <a:t> </a:t>
            </a:r>
            <a:r>
              <a:rPr lang="sk-SK" dirty="0" err="1"/>
              <a:t>what</a:t>
            </a:r>
            <a:r>
              <a:rPr lang="sk-SK" dirty="0"/>
              <a:t> </a:t>
            </a:r>
            <a:r>
              <a:rPr lang="sk-SK" dirty="0" err="1"/>
              <a:t>properties</a:t>
            </a:r>
            <a:r>
              <a:rPr lang="sk-SK" dirty="0"/>
              <a:t> are </a:t>
            </a:r>
            <a:r>
              <a:rPr lang="sk-SK" dirty="0" err="1"/>
              <a:t>really</a:t>
            </a:r>
            <a:r>
              <a:rPr lang="sk-SK" dirty="0"/>
              <a:t> </a:t>
            </a:r>
            <a:r>
              <a:rPr lang="sk-SK" dirty="0" err="1"/>
              <a:t>used</a:t>
            </a:r>
            <a:endParaRPr lang="sk-SK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8B8AED-AF32-D749-95DE-BC39632625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482407" y="1825624"/>
            <a:ext cx="2023871" cy="461559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A987E-3961-7445-BC15-1521CABB1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16456" y="1825624"/>
            <a:ext cx="4037344" cy="4594639"/>
          </a:xfrm>
        </p:spPr>
        <p:txBody>
          <a:bodyPr/>
          <a:lstStyle/>
          <a:p>
            <a:r>
              <a:rPr lang="sk-SK" dirty="0" err="1"/>
              <a:t>Getting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and </a:t>
            </a:r>
            <a:r>
              <a:rPr lang="sk-SK" dirty="0" err="1"/>
              <a:t>counting</a:t>
            </a:r>
            <a:r>
              <a:rPr lang="sk-SK" dirty="0"/>
              <a:t> </a:t>
            </a:r>
            <a:r>
              <a:rPr lang="sk-SK" dirty="0" err="1"/>
              <a:t>how</a:t>
            </a:r>
            <a:r>
              <a:rPr lang="sk-SK" dirty="0"/>
              <a:t> </a:t>
            </a:r>
            <a:r>
              <a:rPr lang="sk-SK" dirty="0" err="1"/>
              <a:t>many</a:t>
            </a:r>
            <a:r>
              <a:rPr lang="sk-SK" dirty="0"/>
              <a:t> </a:t>
            </a: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what</a:t>
            </a:r>
            <a:r>
              <a:rPr lang="sk-SK" dirty="0"/>
              <a:t> </a:t>
            </a:r>
            <a:r>
              <a:rPr lang="sk-SK" dirty="0" err="1"/>
              <a:t>package.property</a:t>
            </a:r>
            <a:endParaRPr lang="sk-SK" dirty="0"/>
          </a:p>
          <a:p>
            <a:r>
              <a:rPr lang="sk-SK" dirty="0"/>
              <a:t>In </a:t>
            </a:r>
            <a:r>
              <a:rPr lang="sk-SK" dirty="0" err="1"/>
              <a:t>order</a:t>
            </a:r>
            <a:r>
              <a:rPr lang="sk-SK" dirty="0"/>
              <a:t> of </a:t>
            </a:r>
            <a:r>
              <a:rPr lang="sk-SK" dirty="0" err="1"/>
              <a:t>magnitudes</a:t>
            </a:r>
            <a:endParaRPr lang="sk-SK" dirty="0"/>
          </a:p>
          <a:p>
            <a:pPr lvl="1"/>
            <a:r>
              <a:rPr lang="sk-SK" dirty="0"/>
              <a:t>X00 000</a:t>
            </a:r>
          </a:p>
          <a:p>
            <a:pPr lvl="1"/>
            <a:r>
              <a:rPr lang="sk-SK" dirty="0"/>
              <a:t> X0  000</a:t>
            </a:r>
          </a:p>
          <a:p>
            <a:pPr lvl="1"/>
            <a:r>
              <a:rPr lang="sk-SK" dirty="0"/>
              <a:t>    X 000 </a:t>
            </a:r>
          </a:p>
          <a:p>
            <a:r>
              <a:rPr lang="sk-SK" dirty="0"/>
              <a:t>In detail: are </a:t>
            </a:r>
            <a:r>
              <a:rPr lang="sk-SK" dirty="0" err="1"/>
              <a:t>they</a:t>
            </a:r>
            <a:r>
              <a:rPr lang="sk-SK" dirty="0"/>
              <a:t> </a:t>
            </a:r>
            <a:r>
              <a:rPr lang="sk-SK" dirty="0" err="1"/>
              <a:t>really</a:t>
            </a:r>
            <a:r>
              <a:rPr lang="sk-SK" dirty="0"/>
              <a:t> </a:t>
            </a:r>
            <a:r>
              <a:rPr lang="sk-SK" dirty="0" err="1"/>
              <a:t>used</a:t>
            </a:r>
            <a:r>
              <a:rPr lang="sk-SK" dirty="0"/>
              <a:t> ? And </a:t>
            </a:r>
            <a:r>
              <a:rPr lang="sk-SK" dirty="0" err="1"/>
              <a:t>how</a:t>
            </a:r>
            <a:r>
              <a:rPr lang="sk-SK" dirty="0"/>
              <a:t>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6DB49-1817-FB4C-8663-EB435739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87" y="1825625"/>
            <a:ext cx="2705934" cy="4594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A30D01-52B2-CE42-A6C5-19540EBCC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082" y="1825624"/>
            <a:ext cx="1562570" cy="45946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61AF11-F459-5D47-B9C3-C6691832D884}"/>
              </a:ext>
            </a:extLst>
          </p:cNvPr>
          <p:cNvSpPr/>
          <p:nvPr/>
        </p:nvSpPr>
        <p:spPr>
          <a:xfrm>
            <a:off x="682487" y="6391487"/>
            <a:ext cx="4341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 err="1"/>
              <a:t>node</a:t>
            </a:r>
            <a:r>
              <a:rPr lang="sk-SK" dirty="0"/>
              <a:t> </a:t>
            </a:r>
            <a:r>
              <a:rPr lang="sk-SK" dirty="0" err="1"/>
              <a:t>src</a:t>
            </a:r>
            <a:r>
              <a:rPr lang="sk-SK" dirty="0"/>
              <a:t>/list-</a:t>
            </a:r>
            <a:r>
              <a:rPr lang="sk-SK" dirty="0" err="1"/>
              <a:t>props.js</a:t>
            </a:r>
            <a:r>
              <a:rPr lang="sk-SK" dirty="0"/>
              <a:t> | </a:t>
            </a:r>
            <a:r>
              <a:rPr lang="sk-SK" dirty="0" err="1"/>
              <a:t>cnt</a:t>
            </a:r>
            <a:r>
              <a:rPr lang="sk-SK" dirty="0"/>
              <a:t> &gt; </a:t>
            </a:r>
            <a:r>
              <a:rPr lang="sk-SK" dirty="0" err="1"/>
              <a:t>out</a:t>
            </a:r>
            <a:r>
              <a:rPr lang="sk-SK" dirty="0"/>
              <a:t>/list-</a:t>
            </a:r>
            <a:r>
              <a:rPr lang="sk-SK" dirty="0" err="1"/>
              <a:t>props.js</a:t>
            </a:r>
            <a:endParaRPr lang="sk-SK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6E0DA0-D49F-F049-9DC9-566E8669BFAD}"/>
              </a:ext>
            </a:extLst>
          </p:cNvPr>
          <p:cNvCxnSpPr/>
          <p:nvPr/>
        </p:nvCxnSpPr>
        <p:spPr>
          <a:xfrm>
            <a:off x="682487" y="6241774"/>
            <a:ext cx="192156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0FDC1B6-97AB-A641-8789-4C6DA8CF3819}"/>
              </a:ext>
            </a:extLst>
          </p:cNvPr>
          <p:cNvCxnSpPr/>
          <p:nvPr/>
        </p:nvCxnSpPr>
        <p:spPr>
          <a:xfrm>
            <a:off x="682487" y="4446104"/>
            <a:ext cx="192156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B50456-7652-C345-B7DC-64362FEB0C6D}"/>
              </a:ext>
            </a:extLst>
          </p:cNvPr>
          <p:cNvCxnSpPr/>
          <p:nvPr/>
        </p:nvCxnSpPr>
        <p:spPr>
          <a:xfrm>
            <a:off x="682487" y="4936435"/>
            <a:ext cx="192156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116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893CD11-18DA-164A-A408-28B337FA9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sk-SK" sz="6600">
                <a:solidFill>
                  <a:srgbClr val="FFFFFF"/>
                </a:solidFill>
              </a:rPr>
              <a:t>versioning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4E74945-C3B5-CC47-8C51-275F6C1E5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484" y="5547590"/>
            <a:ext cx="9416898" cy="723670"/>
          </a:xfrm>
        </p:spPr>
        <p:txBody>
          <a:bodyPr anchor="t">
            <a:normAutofit/>
          </a:bodyPr>
          <a:lstStyle/>
          <a:p>
            <a:pPr algn="l"/>
            <a:r>
              <a:rPr lang="sk-SK" sz="1800" dirty="0" err="1">
                <a:solidFill>
                  <a:srgbClr val="000000"/>
                </a:solidFill>
              </a:rPr>
              <a:t>semantic</a:t>
            </a:r>
            <a:r>
              <a:rPr lang="sk-SK" sz="1800" dirty="0">
                <a:solidFill>
                  <a:srgbClr val="000000"/>
                </a:solidFill>
              </a:rPr>
              <a:t> </a:t>
            </a:r>
            <a:r>
              <a:rPr lang="sk-SK" sz="1800" dirty="0" err="1">
                <a:solidFill>
                  <a:srgbClr val="000000"/>
                </a:solidFill>
              </a:rPr>
              <a:t>versioning</a:t>
            </a:r>
            <a:endParaRPr lang="sk-SK" sz="1800" dirty="0">
              <a:solidFill>
                <a:srgbClr val="000000"/>
              </a:solidFill>
            </a:endParaRPr>
          </a:p>
          <a:p>
            <a:pPr algn="l"/>
            <a:r>
              <a:rPr lang="sk-SK" sz="1800" dirty="0" err="1">
                <a:solidFill>
                  <a:srgbClr val="000000"/>
                </a:solidFill>
              </a:rPr>
              <a:t>package</a:t>
            </a:r>
            <a:r>
              <a:rPr lang="sk-SK" sz="1800" dirty="0">
                <a:solidFill>
                  <a:srgbClr val="000000"/>
                </a:solidFill>
              </a:rPr>
              <a:t> </a:t>
            </a:r>
            <a:r>
              <a:rPr lang="sk-SK" sz="1800" dirty="0" err="1">
                <a:solidFill>
                  <a:srgbClr val="000000"/>
                </a:solidFill>
              </a:rPr>
              <a:t>lock</a:t>
            </a:r>
            <a:r>
              <a:rPr lang="sk-SK" sz="1800" dirty="0">
                <a:solidFill>
                  <a:srgbClr val="000000"/>
                </a:solidFill>
              </a:rPr>
              <a:t> </a:t>
            </a:r>
            <a:r>
              <a:rPr lang="sk-SK" sz="1800" dirty="0" err="1">
                <a:solidFill>
                  <a:srgbClr val="000000"/>
                </a:solidFill>
              </a:rPr>
              <a:t>files</a:t>
            </a:r>
            <a:endParaRPr lang="sk-SK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52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FAC3-8654-A24A-A0C7-411A926D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Semantic Versioning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E0888-9575-694F-8CE4-CB44A824F7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It's important to </a:t>
            </a:r>
            <a:r>
              <a:rPr lang="en-US" b="1" dirty="0"/>
              <a:t>communicate the extent of changes </a:t>
            </a:r>
            <a:r>
              <a:rPr lang="en-US" dirty="0"/>
              <a:t>in a new release of code, because sometimes updates can break code that a package needs (called </a:t>
            </a:r>
            <a:r>
              <a:rPr lang="en-US" i="1" dirty="0"/>
              <a:t>dependencies</a:t>
            </a:r>
            <a:r>
              <a:rPr lang="en-US" dirty="0"/>
              <a:t>).</a:t>
            </a:r>
          </a:p>
          <a:p>
            <a:r>
              <a:rPr lang="en-US" b="1" dirty="0"/>
              <a:t>Semantic versioning</a:t>
            </a:r>
            <a:r>
              <a:rPr lang="en-US" dirty="0"/>
              <a:t> (</a:t>
            </a:r>
            <a:r>
              <a:rPr lang="en-US" dirty="0" err="1"/>
              <a:t>semver</a:t>
            </a:r>
            <a:r>
              <a:rPr lang="en-US" dirty="0"/>
              <a:t>) is a standard that was designed to solve this problem.</a:t>
            </a:r>
          </a:p>
          <a:p>
            <a:endParaRPr lang="sk-SK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MAJOR.MINOR.PATCH</a:t>
            </a:r>
            <a:r>
              <a:rPr lang="en-US" dirty="0"/>
              <a:t>-labels</a:t>
            </a:r>
          </a:p>
          <a:p>
            <a:r>
              <a:rPr lang="en-US" dirty="0"/>
              <a:t>MAJOR version when you make </a:t>
            </a:r>
            <a:r>
              <a:rPr lang="en-US" b="1" dirty="0"/>
              <a:t>incompatible API changes</a:t>
            </a:r>
            <a:r>
              <a:rPr lang="en-US" dirty="0"/>
              <a:t>,</a:t>
            </a:r>
          </a:p>
          <a:p>
            <a:r>
              <a:rPr lang="en-US" dirty="0"/>
              <a:t>MINOR version when you </a:t>
            </a:r>
            <a:r>
              <a:rPr lang="en-US" b="1" dirty="0"/>
              <a:t>add functionality in a backwards-compatible</a:t>
            </a:r>
            <a:r>
              <a:rPr lang="en-US" dirty="0"/>
              <a:t> manner, and</a:t>
            </a:r>
          </a:p>
          <a:p>
            <a:r>
              <a:rPr lang="en-US" dirty="0"/>
              <a:t>PATCH version when you make </a:t>
            </a:r>
            <a:r>
              <a:rPr lang="en-US" b="1" dirty="0"/>
              <a:t>backwards-compatible bug fixes</a:t>
            </a:r>
            <a:r>
              <a:rPr lang="en-US" dirty="0"/>
              <a:t>.</a:t>
            </a:r>
          </a:p>
          <a:p>
            <a:r>
              <a:rPr lang="en-US" b="1" dirty="0"/>
              <a:t>Additional labels </a:t>
            </a:r>
            <a:r>
              <a:rPr lang="en-US" dirty="0"/>
              <a:t>for pre-release and build metadata </a:t>
            </a:r>
            <a:endParaRPr lang="sk-SK" dirty="0"/>
          </a:p>
        </p:txBody>
      </p:sp>
      <p:sp>
        <p:nvSpPr>
          <p:cNvPr id="5" name="Rectangle 4"/>
          <p:cNvSpPr/>
          <p:nvPr/>
        </p:nvSpPr>
        <p:spPr>
          <a:xfrm>
            <a:off x="617243" y="6176963"/>
            <a:ext cx="36375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800" dirty="0">
                <a:hlinkClick r:id="rId2"/>
              </a:rPr>
              <a:t>https://semver.org/</a:t>
            </a:r>
            <a:r>
              <a:rPr lang="en-US" sz="800" dirty="0"/>
              <a:t> , </a:t>
            </a:r>
            <a:r>
              <a:rPr lang="en-US" sz="800" dirty="0">
                <a:hlinkClick r:id="rId3"/>
              </a:rPr>
              <a:t>https://docs.npmjs.com/getting-started/semantic-versioning</a:t>
            </a:r>
            <a:endParaRPr lang="en-US" sz="800" dirty="0"/>
          </a:p>
          <a:p>
            <a:r>
              <a:rPr lang="en-US" sz="800" dirty="0"/>
              <a:t> </a:t>
            </a:r>
          </a:p>
          <a:p>
            <a:endParaRPr lang="sk-SK" sz="800" dirty="0"/>
          </a:p>
        </p:txBody>
      </p:sp>
    </p:spTree>
    <p:extLst>
      <p:ext uri="{BB962C8B-B14F-4D97-AF65-F5344CB8AC3E}">
        <p14:creationId xmlns:p14="http://schemas.microsoft.com/office/powerpoint/2010/main" val="4165342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Semantic Versioning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69314"/>
            <a:ext cx="10972800" cy="1139695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sk-SK" dirty="0"/>
          </a:p>
        </p:txBody>
      </p:sp>
      <p:sp>
        <p:nvSpPr>
          <p:cNvPr id="9" name="TextBox 8"/>
          <p:cNvSpPr txBox="1"/>
          <p:nvPr/>
        </p:nvSpPr>
        <p:spPr>
          <a:xfrm>
            <a:off x="8177029" y="4593175"/>
            <a:ext cx="24286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PATCH releases</a:t>
            </a:r>
            <a:endParaRPr lang="sk-SK" sz="2800" dirty="0"/>
          </a:p>
          <a:p>
            <a:pPr algn="ctr"/>
            <a:r>
              <a:rPr lang="en-US" sz="2800" b="1" dirty="0"/>
              <a:t>~</a:t>
            </a:r>
            <a:r>
              <a:rPr lang="en-US" sz="2800" dirty="0"/>
              <a:t> 1.0.4</a:t>
            </a:r>
          </a:p>
          <a:p>
            <a:pPr algn="ctr"/>
            <a:r>
              <a:rPr lang="en-US" sz="2800" dirty="0"/>
              <a:t>1.0</a:t>
            </a:r>
          </a:p>
          <a:p>
            <a:pPr algn="ctr"/>
            <a:r>
              <a:rPr lang="en-US" sz="2800" dirty="0"/>
              <a:t>1.0</a:t>
            </a:r>
          </a:p>
          <a:p>
            <a:pPr algn="ctr"/>
            <a:endParaRPr lang="sk-SK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432078" y="4593176"/>
            <a:ext cx="261488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MINOR releases</a:t>
            </a:r>
          </a:p>
          <a:p>
            <a:pPr algn="ctr"/>
            <a:r>
              <a:rPr lang="en-US" sz="2800" b="1" dirty="0"/>
              <a:t>^</a:t>
            </a:r>
            <a:r>
              <a:rPr lang="en-US" sz="2800" dirty="0"/>
              <a:t>1.0.4</a:t>
            </a:r>
          </a:p>
          <a:p>
            <a:pPr algn="ctr"/>
            <a:r>
              <a:rPr lang="en-US" sz="2800" dirty="0"/>
              <a:t>1.x</a:t>
            </a:r>
          </a:p>
          <a:p>
            <a:pPr algn="ctr"/>
            <a:r>
              <a:rPr lang="en-US" sz="2800" dirty="0"/>
              <a:t>1</a:t>
            </a:r>
          </a:p>
          <a:p>
            <a:pPr algn="ctr"/>
            <a:endParaRPr lang="sk-SK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5703" y="4593175"/>
            <a:ext cx="261892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MAJOR releases</a:t>
            </a:r>
          </a:p>
          <a:p>
            <a:pPr algn="ctr"/>
            <a:r>
              <a:rPr lang="en-US" sz="2800" b="1" dirty="0"/>
              <a:t>*</a:t>
            </a:r>
          </a:p>
          <a:p>
            <a:pPr algn="ctr"/>
            <a:r>
              <a:rPr lang="en-US" sz="2800" dirty="0"/>
              <a:t>x</a:t>
            </a:r>
          </a:p>
          <a:p>
            <a:pPr algn="ctr"/>
            <a:endParaRPr lang="sk-SK" sz="2800" dirty="0"/>
          </a:p>
        </p:txBody>
      </p:sp>
      <p:sp>
        <p:nvSpPr>
          <p:cNvPr id="13" name="Rectangle 12"/>
          <p:cNvSpPr/>
          <p:nvPr/>
        </p:nvSpPr>
        <p:spPr>
          <a:xfrm>
            <a:off x="763213" y="2105561"/>
            <a:ext cx="95790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MAJOR.MINOR.PATCH</a:t>
            </a:r>
            <a:endParaRPr lang="en-US" sz="4000" dirty="0"/>
          </a:p>
          <a:p>
            <a:pPr algn="ctr"/>
            <a:r>
              <a:rPr lang="en-US" sz="4000" dirty="0"/>
              <a:t>    1   .      0      .    4</a:t>
            </a:r>
            <a:endParaRPr lang="sk-SK" sz="4000" dirty="0"/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C664D8DF-D931-D141-9CE2-536CDA5519F0}"/>
              </a:ext>
            </a:extLst>
          </p:cNvPr>
          <p:cNvSpPr/>
          <p:nvPr/>
        </p:nvSpPr>
        <p:spPr>
          <a:xfrm>
            <a:off x="1499616" y="3535585"/>
            <a:ext cx="1783080" cy="995428"/>
          </a:xfrm>
          <a:prstGeom prst="wedgeRoundRectCallout">
            <a:avLst>
              <a:gd name="adj1" fmla="val 92054"/>
              <a:gd name="adj2" fmla="val -71932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incompatible API changes</a:t>
            </a:r>
            <a:endParaRPr lang="sk-SK" dirty="0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AD49E92A-27E8-CC45-9CCD-07743B51D844}"/>
              </a:ext>
            </a:extLst>
          </p:cNvPr>
          <p:cNvSpPr/>
          <p:nvPr/>
        </p:nvSpPr>
        <p:spPr>
          <a:xfrm>
            <a:off x="4306809" y="3546497"/>
            <a:ext cx="2740152" cy="995428"/>
          </a:xfrm>
          <a:prstGeom prst="wedgeRoundRectCallout">
            <a:avLst>
              <a:gd name="adj1" fmla="val 1231"/>
              <a:gd name="adj2" fmla="val -73768"/>
              <a:gd name="adj3" fmla="val 16667"/>
            </a:avLst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 functionality, backward-compatible</a:t>
            </a:r>
            <a:endParaRPr lang="sk-SK" b="1" dirty="0"/>
          </a:p>
        </p:txBody>
      </p:sp>
      <p:sp>
        <p:nvSpPr>
          <p:cNvPr id="15" name="Rounded Rectangular Callout 14">
            <a:extLst>
              <a:ext uri="{FF2B5EF4-FFF2-40B4-BE49-F238E27FC236}">
                <a16:creationId xmlns:a16="http://schemas.microsoft.com/office/drawing/2014/main" id="{A0F3104A-4CB3-1E4D-B9D7-89F6E3E29961}"/>
              </a:ext>
            </a:extLst>
          </p:cNvPr>
          <p:cNvSpPr/>
          <p:nvPr/>
        </p:nvSpPr>
        <p:spPr>
          <a:xfrm>
            <a:off x="7937890" y="3535585"/>
            <a:ext cx="2906894" cy="995428"/>
          </a:xfrm>
          <a:prstGeom prst="wedgeRoundRectCallout">
            <a:avLst>
              <a:gd name="adj1" fmla="val -74663"/>
              <a:gd name="adj2" fmla="val -8019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bug fixes, optimization,…</a:t>
            </a:r>
          </a:p>
          <a:p>
            <a:pPr algn="ctr"/>
            <a:r>
              <a:rPr lang="en-US" b="1" dirty="0"/>
              <a:t>backward-compatible</a:t>
            </a:r>
            <a:endParaRPr lang="sk-SK" b="1" dirty="0"/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AC024872-8469-F849-A70F-FBE99A1D39A7}"/>
              </a:ext>
            </a:extLst>
          </p:cNvPr>
          <p:cNvSpPr/>
          <p:nvPr/>
        </p:nvSpPr>
        <p:spPr>
          <a:xfrm>
            <a:off x="10894331" y="5036481"/>
            <a:ext cx="1130068" cy="587079"/>
          </a:xfrm>
          <a:prstGeom prst="wedgeRoundRectCallout">
            <a:avLst>
              <a:gd name="adj1" fmla="val -107970"/>
              <a:gd name="adj2" fmla="val 5975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/>
              <a:t>Niekoľko</a:t>
            </a:r>
            <a:r>
              <a:rPr lang="en-US" sz="1000" b="1" dirty="0"/>
              <a:t> </a:t>
            </a:r>
            <a:r>
              <a:rPr lang="en-US" sz="1000" b="1" dirty="0" err="1"/>
              <a:t>spôsobov</a:t>
            </a:r>
            <a:r>
              <a:rPr lang="en-US" sz="1000" b="1" dirty="0"/>
              <a:t> </a:t>
            </a:r>
            <a:r>
              <a:rPr lang="en-US" sz="1000" b="1" dirty="0" err="1"/>
              <a:t>ako</a:t>
            </a:r>
            <a:r>
              <a:rPr lang="en-US" sz="1000" b="1" dirty="0"/>
              <a:t> to </a:t>
            </a:r>
            <a:r>
              <a:rPr lang="en-US" sz="1000" b="1" dirty="0" err="1"/>
              <a:t>napísať</a:t>
            </a:r>
            <a:endParaRPr lang="sk-SK" sz="1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134E1F-0D97-8140-9463-773B91CECC9F}"/>
              </a:ext>
            </a:extLst>
          </p:cNvPr>
          <p:cNvSpPr txBox="1"/>
          <p:nvPr/>
        </p:nvSpPr>
        <p:spPr>
          <a:xfrm>
            <a:off x="3116819" y="1211969"/>
            <a:ext cx="5958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Máme 3 čísla, ktoré treba správne uvádzať vo vašich </a:t>
            </a:r>
            <a:r>
              <a:rPr lang="sk-SK" dirty="0" err="1"/>
              <a:t>packages</a:t>
            </a:r>
            <a:endParaRPr lang="sk-SK" dirty="0"/>
          </a:p>
          <a:p>
            <a:pPr algn="ctr"/>
            <a:r>
              <a:rPr lang="sk-SK" dirty="0"/>
              <a:t>a správne ich uvádzať pri </a:t>
            </a:r>
            <a:r>
              <a:rPr lang="sk-SK" dirty="0" err="1"/>
              <a:t>dependenciách</a:t>
            </a:r>
            <a:r>
              <a:rPr lang="sk-SK" dirty="0"/>
              <a:t> na iné </a:t>
            </a:r>
            <a:r>
              <a:rPr lang="sk-SK" dirty="0" err="1"/>
              <a:t>packages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575626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9FAA7-6A97-514F-9C9F-4D63E918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Semantic</a:t>
            </a:r>
            <a:r>
              <a:rPr lang="sk-SK" dirty="0"/>
              <a:t> </a:t>
            </a:r>
            <a:r>
              <a:rPr lang="sk-SK" dirty="0" err="1"/>
              <a:t>versioning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9238A-E968-404D-8E7D-C2DDCE13CF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packages</a:t>
            </a:r>
            <a:endParaRPr lang="sk-S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5B9706-EA76-C84F-84E1-134F70092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915751" cy="1976501"/>
          </a:xfrm>
        </p:spPr>
        <p:txBody>
          <a:bodyPr>
            <a:normAutofit fontScale="62500" lnSpcReduction="20000"/>
          </a:bodyPr>
          <a:lstStyle/>
          <a:p>
            <a:r>
              <a:rPr lang="sk-SK" dirty="0"/>
              <a:t>Keď inštalujete </a:t>
            </a:r>
            <a:r>
              <a:rPr lang="sk-SK" dirty="0" err="1"/>
              <a:t>package</a:t>
            </a:r>
            <a:r>
              <a:rPr lang="sk-SK" dirty="0"/>
              <a:t>, nainštaluje sa v nejakej verzii</a:t>
            </a:r>
          </a:p>
          <a:p>
            <a:r>
              <a:rPr lang="sk-SK" dirty="0"/>
              <a:t>Buď </a:t>
            </a:r>
          </a:p>
          <a:p>
            <a:pPr lvl="1"/>
            <a:r>
              <a:rPr lang="sk-SK" dirty="0"/>
              <a:t>ju uvediete pri 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install</a:t>
            </a:r>
            <a:r>
              <a:rPr lang="sk-SK" dirty="0"/>
              <a:t> alebo </a:t>
            </a:r>
          </a:p>
          <a:p>
            <a:pPr lvl="1"/>
            <a:r>
              <a:rPr lang="sk-SK" dirty="0"/>
              <a:t>sa použije „</a:t>
            </a:r>
            <a:r>
              <a:rPr lang="sk-SK" dirty="0" err="1"/>
              <a:t>current</a:t>
            </a:r>
            <a:r>
              <a:rPr lang="sk-SK" dirty="0"/>
              <a:t>“</a:t>
            </a:r>
          </a:p>
          <a:p>
            <a:r>
              <a:rPr lang="sk-SK" dirty="0"/>
              <a:t>Podľa toho aký „</a:t>
            </a:r>
            <a:r>
              <a:rPr lang="sk-SK" dirty="0" err="1"/>
              <a:t>range</a:t>
            </a:r>
            <a:r>
              <a:rPr lang="sk-SK" dirty="0"/>
              <a:t>“ uvediete, bude sa </a:t>
            </a:r>
            <a:r>
              <a:rPr lang="sk-SK" dirty="0" err="1"/>
              <a:t>package</a:t>
            </a:r>
            <a:r>
              <a:rPr lang="sk-SK" dirty="0"/>
              <a:t> inštalovať (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install</a:t>
            </a:r>
            <a:r>
              <a:rPr lang="sk-SK" dirty="0"/>
              <a:t>) a následne </a:t>
            </a:r>
            <a:r>
              <a:rPr lang="sk-SK" dirty="0" err="1"/>
              <a:t>updatovať</a:t>
            </a:r>
            <a:r>
              <a:rPr lang="sk-SK" dirty="0"/>
              <a:t> (</a:t>
            </a:r>
            <a:r>
              <a:rPr lang="sk-SK" dirty="0" err="1"/>
              <a:t>npm</a:t>
            </a:r>
            <a:r>
              <a:rPr lang="sk-SK" dirty="0"/>
              <a:t> update)</a:t>
            </a:r>
          </a:p>
          <a:p>
            <a:r>
              <a:rPr lang="sk-SK" dirty="0"/>
              <a:t>Cieľ je aby ste ostali </a:t>
            </a:r>
            <a:r>
              <a:rPr lang="sk-SK" dirty="0" err="1"/>
              <a:t>up</a:t>
            </a:r>
            <a:r>
              <a:rPr lang="sk-SK" dirty="0"/>
              <a:t>-to </a:t>
            </a:r>
            <a:r>
              <a:rPr lang="sk-SK" dirty="0" err="1"/>
              <a:t>date</a:t>
            </a:r>
            <a:r>
              <a:rPr lang="sk-SK" dirty="0"/>
              <a:t> (</a:t>
            </a:r>
            <a:r>
              <a:rPr lang="sk-SK" dirty="0" err="1"/>
              <a:t>latest</a:t>
            </a:r>
            <a:r>
              <a:rPr lang="sk-SK" dirty="0"/>
              <a:t>) z pohľadu </a:t>
            </a:r>
            <a:r>
              <a:rPr lang="sk-SK" dirty="0" err="1"/>
              <a:t>fixov</a:t>
            </a:r>
            <a:r>
              <a:rPr lang="sk-SK" dirty="0"/>
              <a:t>, prípadne z pohľadu </a:t>
            </a:r>
            <a:r>
              <a:rPr lang="sk-SK" dirty="0" err="1"/>
              <a:t>latest</a:t>
            </a:r>
            <a:r>
              <a:rPr lang="sk-SK" dirty="0"/>
              <a:t> funkcionality 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3A94E9-748D-6F44-BDA2-64D8AEBB6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 dirty="0" err="1"/>
              <a:t>Authoring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packages</a:t>
            </a:r>
            <a:endParaRPr lang="sk-S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185522D-B1D2-F54F-A57A-D04BDAE5D13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r>
              <a:rPr lang="sk-SK" dirty="0"/>
              <a:t>Aké verzie dávať vašim </a:t>
            </a:r>
            <a:r>
              <a:rPr lang="sk-SK" dirty="0" err="1"/>
              <a:t>packages</a:t>
            </a:r>
            <a:endParaRPr lang="sk-S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9C8AB-C9BF-8A43-B0F8-BCFF693E00F8}"/>
              </a:ext>
            </a:extLst>
          </p:cNvPr>
          <p:cNvSpPr txBox="1"/>
          <p:nvPr/>
        </p:nvSpPr>
        <p:spPr>
          <a:xfrm>
            <a:off x="4760634" y="1165781"/>
            <a:ext cx="2763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Bavíme sa o dvoch veciach: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E7E337-D88A-9241-8E8B-B42D63C98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368" y="2704909"/>
            <a:ext cx="5490305" cy="31480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712033-7B9A-5D48-9350-CBBD5827A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64" y="5840764"/>
            <a:ext cx="4537804" cy="5147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E7A89C0-6F62-F74E-A018-19748E09E8FA}"/>
              </a:ext>
            </a:extLst>
          </p:cNvPr>
          <p:cNvSpPr/>
          <p:nvPr/>
        </p:nvSpPr>
        <p:spPr>
          <a:xfrm>
            <a:off x="3424928" y="1369561"/>
            <a:ext cx="5010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>
                <a:hlinkClick r:id="rId4"/>
              </a:rPr>
              <a:t>https://docs.npmjs.com/about-semantic-versioning</a:t>
            </a:r>
            <a:endParaRPr lang="sk-SK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CA4A3F-0C60-254A-8214-0067B0455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22" y="4150519"/>
            <a:ext cx="4857225" cy="24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02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EB922-4DCD-7F4F-A90A-7F21A9190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- </a:t>
            </a:r>
            <a:r>
              <a:rPr lang="sk-SK" dirty="0" err="1"/>
              <a:t>simplified</a:t>
            </a:r>
            <a:endParaRPr lang="sk-S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C49724-B25F-384C-A8EA-17B1E2A9A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21" y="1548492"/>
            <a:ext cx="8622792" cy="457767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A1ADD777-2903-3D42-BA45-9882EF98507D}"/>
              </a:ext>
            </a:extLst>
          </p:cNvPr>
          <p:cNvSpPr/>
          <p:nvPr/>
        </p:nvSpPr>
        <p:spPr>
          <a:xfrm>
            <a:off x="10452332" y="830559"/>
            <a:ext cx="1130068" cy="587079"/>
          </a:xfrm>
          <a:prstGeom prst="wedgeRoundRectCallout">
            <a:avLst>
              <a:gd name="adj1" fmla="val -111207"/>
              <a:gd name="adj2" fmla="val 7065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/>
              <a:t>Niekoľko</a:t>
            </a:r>
            <a:r>
              <a:rPr lang="en-US" sz="1000" b="1" dirty="0"/>
              <a:t> </a:t>
            </a:r>
            <a:r>
              <a:rPr lang="en-US" sz="1000" b="1" dirty="0" err="1"/>
              <a:t>spôsobov</a:t>
            </a:r>
            <a:r>
              <a:rPr lang="en-US" sz="1000" b="1" dirty="0"/>
              <a:t> </a:t>
            </a:r>
            <a:r>
              <a:rPr lang="en-US" sz="1000" b="1" dirty="0" err="1"/>
              <a:t>ako</a:t>
            </a:r>
            <a:r>
              <a:rPr lang="en-US" sz="1000" b="1" dirty="0"/>
              <a:t> to </a:t>
            </a:r>
            <a:r>
              <a:rPr lang="en-US" sz="1000" b="1" dirty="0" err="1"/>
              <a:t>napísať</a:t>
            </a:r>
            <a:endParaRPr lang="sk-SK" sz="10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1DB0D82-5DDF-D64B-B837-30EAAEB2BFEC}"/>
                  </a:ext>
                </a:extLst>
              </p14:cNvPr>
              <p14:cNvContentPartPr/>
              <p14:nvPr/>
            </p14:nvContentPartPr>
            <p14:xfrm>
              <a:off x="1698192" y="1921104"/>
              <a:ext cx="2592000" cy="6163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1DB0D82-5DDF-D64B-B837-30EAAEB2BF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89552" y="1912104"/>
                <a:ext cx="260964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E554880-A86A-B041-8FCC-663085A2B171}"/>
                  </a:ext>
                </a:extLst>
              </p14:cNvPr>
              <p14:cNvContentPartPr/>
              <p14:nvPr/>
            </p14:nvContentPartPr>
            <p14:xfrm>
              <a:off x="2185632" y="3268584"/>
              <a:ext cx="156960" cy="86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E554880-A86A-B041-8FCC-663085A2B17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76992" y="3259944"/>
                <a:ext cx="174600" cy="2628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690F282B-0891-C647-850F-112AF2C9A922}"/>
              </a:ext>
            </a:extLst>
          </p:cNvPr>
          <p:cNvSpPr/>
          <p:nvPr/>
        </p:nvSpPr>
        <p:spPr>
          <a:xfrm>
            <a:off x="609600" y="817332"/>
            <a:ext cx="1130068" cy="587079"/>
          </a:xfrm>
          <a:prstGeom prst="wedgeRoundRectCallout">
            <a:avLst>
              <a:gd name="adj1" fmla="val 78944"/>
              <a:gd name="adj2" fmla="val 16410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^ je default </a:t>
            </a:r>
            <a:r>
              <a:rPr lang="en-US" sz="1000" b="1" dirty="0" err="1"/>
              <a:t>pri</a:t>
            </a:r>
            <a:r>
              <a:rPr lang="en-US" sz="1000" b="1" dirty="0"/>
              <a:t> </a:t>
            </a:r>
            <a:r>
              <a:rPr lang="en-US" sz="1000" b="1" dirty="0" err="1"/>
              <a:t>npm</a:t>
            </a:r>
            <a:r>
              <a:rPr lang="en-US" sz="1000" b="1" dirty="0"/>
              <a:t> install</a:t>
            </a:r>
            <a:endParaRPr lang="sk-SK" sz="1000" b="1" dirty="0"/>
          </a:p>
        </p:txBody>
      </p:sp>
    </p:spTree>
    <p:extLst>
      <p:ext uri="{BB962C8B-B14F-4D97-AF65-F5344CB8AC3E}">
        <p14:creationId xmlns:p14="http://schemas.microsoft.com/office/powerpoint/2010/main" val="5590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06FD-AF94-E745-BF4A-DCEAA19B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Using</a:t>
            </a:r>
            <a:r>
              <a:rPr lang="sk-SK" dirty="0"/>
              <a:t> </a:t>
            </a:r>
            <a:r>
              <a:rPr lang="sk-SK" dirty="0" err="1"/>
              <a:t>other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– </a:t>
            </a:r>
            <a:r>
              <a:rPr lang="sk-SK" dirty="0" err="1"/>
              <a:t>full</a:t>
            </a:r>
            <a:r>
              <a:rPr lang="sk-SK" dirty="0"/>
              <a:t> </a:t>
            </a:r>
            <a:r>
              <a:rPr lang="sk-SK" dirty="0" err="1"/>
              <a:t>truth</a:t>
            </a:r>
            <a:endParaRPr lang="sk-S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66CF48-0570-B248-9E4A-B699AEB6C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39171"/>
            <a:ext cx="10972800" cy="56219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sk-SK" dirty="0">
                <a:hlinkClick r:id="rId2"/>
              </a:rPr>
              <a:t>https://github.com/npm/node-semver</a:t>
            </a:r>
            <a:endParaRPr lang="sk-SK" dirty="0"/>
          </a:p>
          <a:p>
            <a:endParaRPr lang="sk-S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A60B0E-9EC5-8C4B-96E5-6EA03F96D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99116"/>
            <a:ext cx="4481785" cy="16570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FCA6A2-5212-6746-B51A-C567F6A4B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5128612"/>
            <a:ext cx="4580337" cy="16570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E3201F-CFFE-E046-8C33-C6495E19E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3356165"/>
            <a:ext cx="4789118" cy="17646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2264C1-E137-594B-B5B7-8792AC7E9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644" y="1883664"/>
            <a:ext cx="5513107" cy="469969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A951982-915A-E34B-8CD8-67AFF96AAD9F}"/>
                  </a:ext>
                </a:extLst>
              </p14:cNvPr>
              <p14:cNvContentPartPr/>
              <p14:nvPr/>
            </p14:nvContentPartPr>
            <p14:xfrm>
              <a:off x="715032" y="1868904"/>
              <a:ext cx="723600" cy="165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A951982-915A-E34B-8CD8-67AFF96AAD9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6032" y="1860264"/>
                <a:ext cx="74124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B1ED54A-571B-3F43-825B-A9712AD418CF}"/>
                  </a:ext>
                </a:extLst>
              </p14:cNvPr>
              <p14:cNvContentPartPr/>
              <p14:nvPr/>
            </p14:nvContentPartPr>
            <p14:xfrm>
              <a:off x="691992" y="3541824"/>
              <a:ext cx="549360" cy="223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B1ED54A-571B-3F43-825B-A9712AD418C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3352" y="3532824"/>
                <a:ext cx="5670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93891889-B66A-5F48-93A8-165953E47898}"/>
                  </a:ext>
                </a:extLst>
              </p14:cNvPr>
              <p14:cNvContentPartPr/>
              <p14:nvPr/>
            </p14:nvContentPartPr>
            <p14:xfrm>
              <a:off x="719352" y="5323104"/>
              <a:ext cx="441360" cy="72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93891889-B66A-5F48-93A8-165953E4789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0712" y="5314104"/>
                <a:ext cx="4590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0D59D40-09C1-A545-9671-8D73026D6D03}"/>
                  </a:ext>
                </a:extLst>
              </p14:cNvPr>
              <p14:cNvContentPartPr/>
              <p14:nvPr/>
            </p14:nvContentPartPr>
            <p14:xfrm>
              <a:off x="6028632" y="2098224"/>
              <a:ext cx="598680" cy="234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0D59D40-09C1-A545-9671-8D73026D6D0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019632" y="2089224"/>
                <a:ext cx="6163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50C03B9-A2B1-D040-A846-4CA7792A5AB5}"/>
                  </a:ext>
                </a:extLst>
              </p14:cNvPr>
              <p14:cNvContentPartPr/>
              <p14:nvPr/>
            </p14:nvContentPartPr>
            <p14:xfrm>
              <a:off x="6035112" y="2163384"/>
              <a:ext cx="585720" cy="140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50C03B9-A2B1-D040-A846-4CA7792A5AB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026112" y="2154744"/>
                <a:ext cx="60336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E3D224C-B154-DF44-9FB7-3EFB19D257CA}"/>
                  </a:ext>
                </a:extLst>
              </p14:cNvPr>
              <p14:cNvContentPartPr/>
              <p14:nvPr/>
            </p14:nvContentPartPr>
            <p14:xfrm>
              <a:off x="6991632" y="2445624"/>
              <a:ext cx="1485360" cy="496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E3D224C-B154-DF44-9FB7-3EFB19D257C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982992" y="2436984"/>
                <a:ext cx="150300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B2BF9BC4-F412-1A44-A7EC-362E11C6E125}"/>
                  </a:ext>
                </a:extLst>
              </p14:cNvPr>
              <p14:cNvContentPartPr/>
              <p14:nvPr/>
            </p14:nvContentPartPr>
            <p14:xfrm>
              <a:off x="9029952" y="2458584"/>
              <a:ext cx="1358640" cy="216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B2BF9BC4-F412-1A44-A7EC-362E11C6E125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020952" y="2449584"/>
                <a:ext cx="1376280" cy="3924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Rectangular Callout 19">
            <a:extLst>
              <a:ext uri="{FF2B5EF4-FFF2-40B4-BE49-F238E27FC236}">
                <a16:creationId xmlns:a16="http://schemas.microsoft.com/office/drawing/2014/main" id="{47D1B69A-A3ED-B84E-9F40-CB3DCEB72BB1}"/>
              </a:ext>
            </a:extLst>
          </p:cNvPr>
          <p:cNvSpPr/>
          <p:nvPr/>
        </p:nvSpPr>
        <p:spPr>
          <a:xfrm>
            <a:off x="10817352" y="825480"/>
            <a:ext cx="1182124" cy="1143000"/>
          </a:xfrm>
          <a:prstGeom prst="wedgeRectCallout">
            <a:avLst>
              <a:gd name="adj1" fmla="val -102926"/>
              <a:gd name="adj2" fmla="val 6253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200" dirty="0"/>
              <a:t>Pozor </a:t>
            </a:r>
          </a:p>
          <a:p>
            <a:pPr algn="ctr"/>
            <a:r>
              <a:rPr lang="sk-SK" sz="1200" dirty="0"/>
              <a:t>^ </a:t>
            </a:r>
          </a:p>
          <a:p>
            <a:pPr algn="ctr"/>
            <a:r>
              <a:rPr lang="sk-SK" sz="1200" dirty="0"/>
              <a:t>sa správa inak pre 1 a 0 </a:t>
            </a:r>
          </a:p>
          <a:p>
            <a:pPr algn="ctr"/>
            <a:r>
              <a:rPr lang="sk-SK" sz="1200" dirty="0"/>
              <a:t>major </a:t>
            </a:r>
            <a:r>
              <a:rPr lang="sk-SK" sz="1200" dirty="0" err="1"/>
              <a:t>release</a:t>
            </a:r>
            <a:endParaRPr lang="sk-SK" sz="1200" dirty="0"/>
          </a:p>
        </p:txBody>
      </p:sp>
    </p:spTree>
    <p:extLst>
      <p:ext uri="{BB962C8B-B14F-4D97-AF65-F5344CB8AC3E}">
        <p14:creationId xmlns:p14="http://schemas.microsoft.com/office/powerpoint/2010/main" val="868055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9CADFC-87D1-874C-B895-C51C73ACB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Versioning</a:t>
            </a:r>
            <a:r>
              <a:rPr lang="sk-SK" dirty="0"/>
              <a:t> – </a:t>
            </a:r>
            <a:r>
              <a:rPr lang="sk-SK" dirty="0" err="1"/>
              <a:t>links</a:t>
            </a:r>
            <a:endParaRPr lang="sk-S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4E435A-8C41-CD45-9EFE-8B89FA2B3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k-SK" dirty="0">
                <a:hlinkClick r:id="rId2"/>
              </a:rPr>
              <a:t>https://docs.npmjs.com/getting-started/semantic-versioning</a:t>
            </a:r>
            <a:endParaRPr lang="sk-SK" dirty="0">
              <a:hlinkClick r:id="rId3"/>
            </a:endParaRPr>
          </a:p>
          <a:p>
            <a:r>
              <a:rPr lang="sk-SK" dirty="0">
                <a:hlinkClick r:id="rId3"/>
              </a:rPr>
              <a:t>https://semver.org</a:t>
            </a:r>
            <a:endParaRPr lang="sk-SK" dirty="0"/>
          </a:p>
          <a:p>
            <a:r>
              <a:rPr lang="sk-SK" dirty="0">
                <a:hlinkClick r:id="rId4"/>
              </a:rPr>
              <a:t>https://github.com/npm/node-semver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pPr marL="0" indent="0">
              <a:buNone/>
            </a:pPr>
            <a:endParaRPr lang="sk-SK" dirty="0"/>
          </a:p>
          <a:p>
            <a:r>
              <a:rPr lang="sk-SK" dirty="0">
                <a:hlinkClick r:id="rId5"/>
              </a:rPr>
              <a:t>https://semver.npmjs.com</a:t>
            </a:r>
            <a:endParaRPr lang="sk-SK" dirty="0">
              <a:hlinkClick r:id="rId6"/>
            </a:endParaRPr>
          </a:p>
          <a:p>
            <a:r>
              <a:rPr lang="sk-SK" dirty="0">
                <a:hlinkClick r:id="rId6"/>
              </a:rPr>
              <a:t>https://blog.npmjs.org/post/115305091285/introducing-the-npm-semantic-version-calculator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966043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599" y="1600201"/>
            <a:ext cx="4829175" cy="479172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345" y="2059866"/>
            <a:ext cx="2847975" cy="9906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Semantic Versioning</a:t>
            </a:r>
            <a:endParaRPr lang="sk-SK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4400" dirty="0" err="1"/>
              <a:t>Ako</a:t>
            </a:r>
            <a:r>
              <a:rPr lang="en-US" sz="4400" dirty="0"/>
              <a:t> </a:t>
            </a:r>
            <a:r>
              <a:rPr lang="en-US" sz="4400" dirty="0" err="1"/>
              <a:t>pou</a:t>
            </a:r>
            <a:r>
              <a:rPr lang="sk-SK" sz="4400" dirty="0"/>
              <a:t>žívateľ nejakej package sa môžete rozhodnúť </a:t>
            </a:r>
          </a:p>
          <a:p>
            <a:pPr lvl="1"/>
            <a:r>
              <a:rPr lang="sk-SK" sz="4000" b="1" dirty="0"/>
              <a:t>akú verziu chcete nainštalovať </a:t>
            </a:r>
          </a:p>
          <a:p>
            <a:pPr lvl="1"/>
            <a:r>
              <a:rPr lang="sk-SK" sz="4000" dirty="0"/>
              <a:t>a aké </a:t>
            </a:r>
            <a:r>
              <a:rPr lang="sk-SK" sz="4000" b="1" dirty="0"/>
              <a:t>updates chcete akc</a:t>
            </a:r>
            <a:r>
              <a:rPr lang="en-US" sz="4000" b="1" dirty="0"/>
              <a:t>e</a:t>
            </a:r>
            <a:r>
              <a:rPr lang="sk-SK" sz="4000" b="1" dirty="0"/>
              <a:t>ptovať</a:t>
            </a:r>
          </a:p>
          <a:p>
            <a:endParaRPr lang="sk-SK" sz="4400" b="1" dirty="0"/>
          </a:p>
          <a:p>
            <a:r>
              <a:rPr lang="sk-SK" sz="4400" b="1" dirty="0"/>
              <a:t>Výhodou a črtou</a:t>
            </a:r>
            <a:r>
              <a:rPr lang="sk-SK" sz="4400" dirty="0"/>
              <a:t> npm je </a:t>
            </a:r>
            <a:r>
              <a:rPr lang="sk-SK" sz="4400" b="1" dirty="0"/>
              <a:t>tranzitívne</a:t>
            </a:r>
            <a:r>
              <a:rPr lang="sk-SK" sz="4400" dirty="0"/>
              <a:t> updatovanie závislostí v dependencies strome  </a:t>
            </a:r>
            <a:endParaRPr lang="en-US" sz="4400" dirty="0"/>
          </a:p>
          <a:p>
            <a:endParaRPr lang="sk-SK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48857"/>
          <a:stretch/>
        </p:blipFill>
        <p:spPr>
          <a:xfrm>
            <a:off x="6197598" y="1612523"/>
            <a:ext cx="4829175" cy="45304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16200000">
            <a:off x="9049963" y="2680374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TextBox 11"/>
          <p:cNvSpPr txBox="1"/>
          <p:nvPr/>
        </p:nvSpPr>
        <p:spPr>
          <a:xfrm>
            <a:off x="9258949" y="2639125"/>
            <a:ext cx="10866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latest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4345" y="3443896"/>
            <a:ext cx="3133725" cy="1066800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6200000">
            <a:off x="8596591" y="2680374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TextBox 16"/>
          <p:cNvSpPr txBox="1"/>
          <p:nvPr/>
        </p:nvSpPr>
        <p:spPr>
          <a:xfrm>
            <a:off x="7671530" y="2623061"/>
            <a:ext cx="10866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^MINOR</a:t>
            </a:r>
            <a:endParaRPr lang="sk-SK" dirty="0">
              <a:solidFill>
                <a:srgbClr val="FFC000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6175" y="2992393"/>
            <a:ext cx="4800600" cy="5524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7790" y="4454539"/>
            <a:ext cx="2781300" cy="5048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58019" y="5175580"/>
            <a:ext cx="2857500" cy="1000125"/>
          </a:xfrm>
          <a:prstGeom prst="rect">
            <a:avLst/>
          </a:prstGeom>
        </p:spPr>
      </p:pic>
      <p:sp>
        <p:nvSpPr>
          <p:cNvPr id="23" name="Right Arrow 22"/>
          <p:cNvSpPr/>
          <p:nvPr/>
        </p:nvSpPr>
        <p:spPr>
          <a:xfrm rot="16200000">
            <a:off x="9992284" y="3407614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4" name="Right Arrow 23"/>
          <p:cNvSpPr/>
          <p:nvPr/>
        </p:nvSpPr>
        <p:spPr>
          <a:xfrm rot="16200000">
            <a:off x="7379263" y="4807430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5" name="Right Arrow 24"/>
          <p:cNvSpPr/>
          <p:nvPr/>
        </p:nvSpPr>
        <p:spPr>
          <a:xfrm rot="16200000">
            <a:off x="9259912" y="5917178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6" name="TextBox 25"/>
          <p:cNvSpPr txBox="1"/>
          <p:nvPr/>
        </p:nvSpPr>
        <p:spPr>
          <a:xfrm>
            <a:off x="9181180" y="6074107"/>
            <a:ext cx="36911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latest with 5.x.x</a:t>
            </a:r>
          </a:p>
        </p:txBody>
      </p:sp>
    </p:spTree>
    <p:extLst>
      <p:ext uri="{BB962C8B-B14F-4D97-AF65-F5344CB8AC3E}">
        <p14:creationId xmlns:p14="http://schemas.microsoft.com/office/powerpoint/2010/main" val="1974856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RECAP: npm and node.js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0290" y="1600201"/>
            <a:ext cx="5220512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i="1" dirty="0"/>
              <a:t>your code</a:t>
            </a:r>
            <a:r>
              <a:rPr lang="en-US" dirty="0"/>
              <a:t> may </a:t>
            </a:r>
            <a:r>
              <a:rPr lang="en-US" b="1" dirty="0"/>
              <a:t>use 3</a:t>
            </a:r>
            <a:r>
              <a:rPr lang="en-US" b="1" baseline="30000" dirty="0"/>
              <a:t>rd</a:t>
            </a:r>
            <a:r>
              <a:rPr lang="en-US" b="1" dirty="0"/>
              <a:t> party modules</a:t>
            </a:r>
          </a:p>
          <a:p>
            <a:r>
              <a:rPr lang="en-US" dirty="0"/>
              <a:t>packages downloaded and installed by </a:t>
            </a:r>
            <a:r>
              <a:rPr lang="en-US" b="1" dirty="0" err="1"/>
              <a:t>npm</a:t>
            </a:r>
            <a:r>
              <a:rPr lang="en-US" dirty="0"/>
              <a:t> program</a:t>
            </a:r>
          </a:p>
          <a:p>
            <a:r>
              <a:rPr lang="en-US" dirty="0"/>
              <a:t>downloaded from </a:t>
            </a:r>
            <a:r>
              <a:rPr lang="en-US" b="1" dirty="0" err="1"/>
              <a:t>npm</a:t>
            </a:r>
            <a:r>
              <a:rPr lang="en-US" b="1" dirty="0"/>
              <a:t> registry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i="1" dirty="0"/>
              <a:t>your modules </a:t>
            </a:r>
            <a:r>
              <a:rPr lang="en-US" dirty="0"/>
              <a:t>can be </a:t>
            </a:r>
            <a:r>
              <a:rPr lang="en-US" b="1" dirty="0"/>
              <a:t>published</a:t>
            </a:r>
          </a:p>
          <a:p>
            <a:r>
              <a:rPr lang="en-US" dirty="0"/>
              <a:t>to </a:t>
            </a:r>
            <a:r>
              <a:rPr lang="en-US" dirty="0" err="1"/>
              <a:t>npm</a:t>
            </a:r>
            <a:r>
              <a:rPr lang="en-US" dirty="0"/>
              <a:t> registry</a:t>
            </a:r>
          </a:p>
          <a:p>
            <a:r>
              <a:rPr lang="en-US" dirty="0"/>
              <a:t>using </a:t>
            </a:r>
            <a:r>
              <a:rPr lang="en-US" dirty="0" err="1"/>
              <a:t>npm cli</a:t>
            </a:r>
            <a:endParaRPr lang="en-US" dirty="0"/>
          </a:p>
          <a:p>
            <a:r>
              <a:rPr lang="en-US" dirty="0"/>
              <a:t>you can reuse your own modules</a:t>
            </a:r>
          </a:p>
          <a:p>
            <a:r>
              <a:rPr lang="en-US" dirty="0"/>
              <a:t>others can reuse your modules</a:t>
            </a:r>
          </a:p>
          <a:p>
            <a:r>
              <a:rPr lang="en-US" dirty="0"/>
              <a:t>others can improove your modules</a:t>
            </a:r>
          </a:p>
        </p:txBody>
      </p:sp>
      <p:pic>
        <p:nvPicPr>
          <p:cNvPr id="5" name="Picture 4" descr="architecture.drawi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4" y="1956503"/>
            <a:ext cx="3881819" cy="415139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89834" y="3251127"/>
            <a:ext cx="3135005" cy="652115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9600" y="1886682"/>
            <a:ext cx="2579872" cy="676396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9601" y="3248682"/>
            <a:ext cx="847389" cy="2357688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89834" y="4352102"/>
            <a:ext cx="3135005" cy="1254268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9BBB59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9834" y="3903242"/>
            <a:ext cx="3135005" cy="448861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9BBB59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00" y="5620532"/>
            <a:ext cx="4015238" cy="505632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794108" y="2563080"/>
            <a:ext cx="1395365" cy="640113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55279" y="2563080"/>
            <a:ext cx="631901" cy="640113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87180" y="2563079"/>
            <a:ext cx="637658" cy="640114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09601" y="2563081"/>
            <a:ext cx="1184507" cy="640113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53834" y="2559025"/>
            <a:ext cx="631901" cy="640113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85735" y="2559024"/>
            <a:ext cx="637658" cy="640114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F88AF-E909-8E43-8FCB-773925A5C362}"/>
              </a:ext>
            </a:extLst>
          </p:cNvPr>
          <p:cNvSpPr/>
          <p:nvPr/>
        </p:nvSpPr>
        <p:spPr>
          <a:xfrm>
            <a:off x="1832310" y="2559025"/>
            <a:ext cx="1357162" cy="640113"/>
          </a:xfrm>
          <a:prstGeom prst="rect">
            <a:avLst/>
          </a:prstGeom>
          <a:solidFill>
            <a:schemeClr val="accent3">
              <a:lumMod val="75000"/>
              <a:alpha val="3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9BBB59">
                  <a:lumMod val="40000"/>
                  <a:lumOff val="60000"/>
                </a:srgbClr>
              </a:solidFill>
              <a:latin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601ADA-2A78-0C46-9D28-C4C198E01F9B}"/>
              </a:ext>
            </a:extLst>
          </p:cNvPr>
          <p:cNvCxnSpPr/>
          <p:nvPr/>
        </p:nvCxnSpPr>
        <p:spPr>
          <a:xfrm>
            <a:off x="3189472" y="3055670"/>
            <a:ext cx="1643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E70C5D-FED0-AA4D-8FFF-224C44D661E2}"/>
              </a:ext>
            </a:extLst>
          </p:cNvPr>
          <p:cNvCxnSpPr>
            <a:cxnSpLocks/>
            <a:stCxn id="17" idx="1"/>
            <a:endCxn id="19" idx="3"/>
          </p:cNvCxnSpPr>
          <p:nvPr/>
        </p:nvCxnSpPr>
        <p:spPr>
          <a:xfrm flipH="1">
            <a:off x="3189472" y="2879082"/>
            <a:ext cx="1643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0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Semantic Versioning</a:t>
            </a:r>
            <a:endParaRPr lang="sk-SK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sk-SK" sz="4400" b="1" dirty="0"/>
              <a:t>Výhodou a črtou</a:t>
            </a:r>
            <a:r>
              <a:rPr lang="sk-SK" sz="4400" dirty="0"/>
              <a:t> npm je </a:t>
            </a:r>
            <a:r>
              <a:rPr lang="sk-SK" sz="4400" b="1" dirty="0"/>
              <a:t>tranzitívne</a:t>
            </a:r>
            <a:r>
              <a:rPr lang="sk-SK" sz="4400" dirty="0"/>
              <a:t> updatovanie závislostí v dependencies strome </a:t>
            </a:r>
          </a:p>
          <a:p>
            <a:r>
              <a:rPr lang="sk-SK" sz="4400" dirty="0"/>
              <a:t>Ale pozor to nie je úplne zadarmo a prináša to ďalšie komplikácie. </a:t>
            </a:r>
          </a:p>
          <a:p>
            <a:r>
              <a:rPr lang="sk-SK" sz="4400" dirty="0" err="1"/>
              <a:t>see</a:t>
            </a:r>
            <a:r>
              <a:rPr lang="sk-SK" sz="4400" dirty="0"/>
              <a:t> </a:t>
            </a:r>
            <a:r>
              <a:rPr lang="sk-SK" sz="4400" dirty="0" err="1"/>
              <a:t>next</a:t>
            </a:r>
            <a:r>
              <a:rPr lang="sk-SK" sz="4400" dirty="0"/>
              <a:t> </a:t>
            </a:r>
            <a:r>
              <a:rPr lang="sk-SK" sz="4400" dirty="0" err="1"/>
              <a:t>slides</a:t>
            </a:r>
            <a:endParaRPr lang="sk-SK" sz="4400" dirty="0"/>
          </a:p>
          <a:p>
            <a:pPr marL="0" indent="0">
              <a:buNone/>
            </a:pPr>
            <a:endParaRPr lang="en-US" sz="4400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405597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3242B815-15A8-6045-813B-DF4C1B9C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591" y="4570089"/>
            <a:ext cx="4816926" cy="94398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 – reproducible installs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17" y="2457146"/>
            <a:ext cx="4816926" cy="16658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t="6171"/>
          <a:stretch/>
        </p:blipFill>
        <p:spPr>
          <a:xfrm>
            <a:off x="1246215" y="2997800"/>
            <a:ext cx="3133725" cy="1000969"/>
          </a:xfrm>
          <a:prstGeom prst="rect">
            <a:avLst/>
          </a:prstGeom>
        </p:spPr>
      </p:pic>
      <p:sp>
        <p:nvSpPr>
          <p:cNvPr id="23" name="Right Arrow 22"/>
          <p:cNvSpPr/>
          <p:nvPr/>
        </p:nvSpPr>
        <p:spPr>
          <a:xfrm rot="16200000">
            <a:off x="3542533" y="3577440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6" name="Content Placeholder 5" descr="Man">
            <a:extLst>
              <a:ext uri="{FF2B5EF4-FFF2-40B4-BE49-F238E27FC236}">
                <a16:creationId xmlns:a16="http://schemas.microsoft.com/office/drawing/2014/main" id="{85599DF8-5B99-7E45-8E51-75FA8B0102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4906" y="1490957"/>
            <a:ext cx="535765" cy="535765"/>
          </a:xfrm>
        </p:spPr>
      </p:pic>
      <p:pic>
        <p:nvPicPr>
          <p:cNvPr id="21" name="Content Placeholder 5" descr="Man">
            <a:extLst>
              <a:ext uri="{FF2B5EF4-FFF2-40B4-BE49-F238E27FC236}">
                <a16:creationId xmlns:a16="http://schemas.microsoft.com/office/drawing/2014/main" id="{261C345D-2CCC-574B-BDB6-46AFD05845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5575" y="3178929"/>
            <a:ext cx="914400" cy="914400"/>
          </a:xfrm>
          <a:prstGeom prst="rect">
            <a:avLst/>
          </a:prstGeom>
        </p:spPr>
      </p:pic>
      <p:pic>
        <p:nvPicPr>
          <p:cNvPr id="9" name="Graphic 8" descr="Database">
            <a:extLst>
              <a:ext uri="{FF2B5EF4-FFF2-40B4-BE49-F238E27FC236}">
                <a16:creationId xmlns:a16="http://schemas.microsoft.com/office/drawing/2014/main" id="{8225EA8A-BD49-3B46-99E4-17A3D6A549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23591" y="2834019"/>
            <a:ext cx="914400" cy="9144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87856D8-8213-BD4F-BBE8-5A3839CF7D8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850843" y="3290051"/>
            <a:ext cx="4454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560DFB9-569E-0E4D-9992-B48A469D0531}"/>
              </a:ext>
            </a:extLst>
          </p:cNvPr>
          <p:cNvSpPr txBox="1"/>
          <p:nvPr/>
        </p:nvSpPr>
        <p:spPr>
          <a:xfrm>
            <a:off x="2383901" y="11812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user 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C5B68F-BF6A-DE47-9206-585492BE9DD5}"/>
              </a:ext>
            </a:extLst>
          </p:cNvPr>
          <p:cNvSpPr txBox="1"/>
          <p:nvPr/>
        </p:nvSpPr>
        <p:spPr>
          <a:xfrm>
            <a:off x="997494" y="2066342"/>
            <a:ext cx="259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my-package</a:t>
            </a:r>
            <a:r>
              <a:rPr lang="sk-SK"/>
              <a:t>/package.json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8E7667-2EA7-3449-BFC4-AE5CD56A2E91}"/>
              </a:ext>
            </a:extLst>
          </p:cNvPr>
          <p:cNvSpPr txBox="1"/>
          <p:nvPr/>
        </p:nvSpPr>
        <p:spPr>
          <a:xfrm>
            <a:off x="989749" y="4241495"/>
            <a:ext cx="361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node_modules/</a:t>
            </a:r>
            <a:r>
              <a:rPr lang="sk-SK" b="1"/>
              <a:t>mocha</a:t>
            </a:r>
            <a:r>
              <a:rPr lang="sk-SK"/>
              <a:t>/package.json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5E8B84D-CE7E-F644-A84B-AAA328186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17" y="4568386"/>
            <a:ext cx="3571538" cy="8996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1D31B50-87EE-F24F-AB2A-E22BC25978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3834" y="4902804"/>
            <a:ext cx="2775938" cy="2986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F9BBDA4-1481-0341-BAC7-A0199EF98B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243" y="2438364"/>
            <a:ext cx="4800600" cy="55245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FD0912D-6B4C-1D4C-9A3A-E20A9755E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746" y="2439014"/>
            <a:ext cx="4083674" cy="166581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76C4CF0-D096-E241-B8E9-91692689FE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71"/>
          <a:stretch/>
        </p:blipFill>
        <p:spPr>
          <a:xfrm>
            <a:off x="7534044" y="2979668"/>
            <a:ext cx="3133725" cy="1000969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0DEA1D2-6CB5-3F4F-B8C7-187868C6D9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38647" y="2451982"/>
            <a:ext cx="3802831" cy="471046"/>
          </a:xfrm>
          <a:prstGeom prst="rect">
            <a:avLst/>
          </a:prstGeom>
        </p:spPr>
      </p:pic>
      <p:sp>
        <p:nvSpPr>
          <p:cNvPr id="51" name="Right Arrow 50">
            <a:extLst>
              <a:ext uri="{FF2B5EF4-FFF2-40B4-BE49-F238E27FC236}">
                <a16:creationId xmlns:a16="http://schemas.microsoft.com/office/drawing/2014/main" id="{BD7731E7-5496-B844-B323-EA01C89FE29F}"/>
              </a:ext>
            </a:extLst>
          </p:cNvPr>
          <p:cNvSpPr/>
          <p:nvPr/>
        </p:nvSpPr>
        <p:spPr>
          <a:xfrm rot="16200000">
            <a:off x="3616969" y="5157224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CD4CB27-A4C9-5543-9267-3D7FA9DE4074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6882581" y="3271919"/>
            <a:ext cx="43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" name="Content Placeholder 5" descr="Man">
            <a:extLst>
              <a:ext uri="{FF2B5EF4-FFF2-40B4-BE49-F238E27FC236}">
                <a16:creationId xmlns:a16="http://schemas.microsoft.com/office/drawing/2014/main" id="{9C3A118A-15FA-C546-8B37-522DC985E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6854" y="1544856"/>
            <a:ext cx="579778" cy="57977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B245F5B-FB4A-F244-BA87-899E3D896900}"/>
              </a:ext>
            </a:extLst>
          </p:cNvPr>
          <p:cNvSpPr txBox="1"/>
          <p:nvPr/>
        </p:nvSpPr>
        <p:spPr>
          <a:xfrm>
            <a:off x="8671862" y="124756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user B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CEBA3D65-1B0C-5E47-B83F-B9A6B6F6939B}"/>
              </a:ext>
            </a:extLst>
          </p:cNvPr>
          <p:cNvSpPr/>
          <p:nvPr/>
        </p:nvSpPr>
        <p:spPr>
          <a:xfrm rot="16200000">
            <a:off x="9839887" y="3539433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53CFB87-7040-8545-AFCB-C0D14E9D535B}"/>
              </a:ext>
            </a:extLst>
          </p:cNvPr>
          <p:cNvSpPr txBox="1"/>
          <p:nvPr/>
        </p:nvSpPr>
        <p:spPr>
          <a:xfrm>
            <a:off x="7321746" y="4268742"/>
            <a:ext cx="361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node_modules/</a:t>
            </a:r>
            <a:r>
              <a:rPr lang="sk-SK" b="1"/>
              <a:t>mocha</a:t>
            </a:r>
            <a:r>
              <a:rPr lang="sk-SK"/>
              <a:t>/package.json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D19320B-DDAA-5047-A168-FE4F10FFD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5914" y="4595633"/>
            <a:ext cx="4039506" cy="899663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8C5D9C7-D03F-A642-B4E6-1307C21471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76470" y="4858006"/>
            <a:ext cx="2695956" cy="320421"/>
          </a:xfrm>
          <a:prstGeom prst="rect">
            <a:avLst/>
          </a:prstGeom>
        </p:spPr>
      </p:pic>
      <p:sp>
        <p:nvSpPr>
          <p:cNvPr id="66" name="Right Arrow 65">
            <a:extLst>
              <a:ext uri="{FF2B5EF4-FFF2-40B4-BE49-F238E27FC236}">
                <a16:creationId xmlns:a16="http://schemas.microsoft.com/office/drawing/2014/main" id="{4D332FE7-17C6-5049-9F56-367322F0BCC4}"/>
              </a:ext>
            </a:extLst>
          </p:cNvPr>
          <p:cNvSpPr/>
          <p:nvPr/>
        </p:nvSpPr>
        <p:spPr>
          <a:xfrm rot="16200000">
            <a:off x="9839887" y="5127875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B646C4D-EA7D-3D41-85BD-4A13D82712F1}"/>
              </a:ext>
            </a:extLst>
          </p:cNvPr>
          <p:cNvSpPr txBox="1"/>
          <p:nvPr/>
        </p:nvSpPr>
        <p:spPr>
          <a:xfrm>
            <a:off x="5779128" y="3036323"/>
            <a:ext cx="5982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100"/>
              <a:t>publish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08B0CC3-F447-DA40-8F50-D9695839CA28}"/>
              </a:ext>
            </a:extLst>
          </p:cNvPr>
          <p:cNvSpPr txBox="1"/>
          <p:nvPr/>
        </p:nvSpPr>
        <p:spPr>
          <a:xfrm>
            <a:off x="6796393" y="3010309"/>
            <a:ext cx="5229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100"/>
              <a:t>install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5B7EED3-9414-3946-AB77-D0141779AAC6}"/>
              </a:ext>
            </a:extLst>
          </p:cNvPr>
          <p:cNvSpPr/>
          <p:nvPr/>
        </p:nvSpPr>
        <p:spPr>
          <a:xfrm>
            <a:off x="3725493" y="567881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b="0" i="0">
                <a:effectLst/>
                <a:latin typeface="medium-content-serif-font"/>
              </a:rPr>
              <a:t>Since minor and patch numbers only represent bugfixes and non-breaking additions, </a:t>
            </a:r>
            <a:r>
              <a:rPr lang="sk-SK" b="1" i="0">
                <a:effectLst/>
                <a:latin typeface="medium-content-serif-font"/>
              </a:rPr>
              <a:t>you </a:t>
            </a:r>
            <a:r>
              <a:rPr lang="sk-SK" b="1" i="1">
                <a:effectLst/>
                <a:latin typeface="medium-content-serif-font"/>
              </a:rPr>
              <a:t>should</a:t>
            </a:r>
            <a:r>
              <a:rPr lang="sk-SK" b="1" i="0">
                <a:effectLst/>
                <a:latin typeface="medium-content-serif-font"/>
              </a:rPr>
              <a:t> be safe </a:t>
            </a:r>
            <a:r>
              <a:rPr lang="sk-SK" b="0" i="0">
                <a:effectLst/>
                <a:latin typeface="medium-content-serif-font"/>
              </a:rPr>
              <a:t>to use any higher same-major version. </a:t>
            </a:r>
            <a:endParaRPr lang="sk-SK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39A243-210A-0B41-8D10-A1B8E3781F59}"/>
              </a:ext>
            </a:extLst>
          </p:cNvPr>
          <p:cNvSpPr txBox="1"/>
          <p:nvPr/>
        </p:nvSpPr>
        <p:spPr>
          <a:xfrm>
            <a:off x="7254370" y="2101806"/>
            <a:ext cx="259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my-package</a:t>
            </a:r>
            <a:r>
              <a:rPr lang="sk-SK"/>
              <a:t>/package.json</a:t>
            </a:r>
          </a:p>
        </p:txBody>
      </p:sp>
      <p:pic>
        <p:nvPicPr>
          <p:cNvPr id="74" name="Content Placeholder 5" descr="Man">
            <a:extLst>
              <a:ext uri="{FF2B5EF4-FFF2-40B4-BE49-F238E27FC236}">
                <a16:creationId xmlns:a16="http://schemas.microsoft.com/office/drawing/2014/main" id="{F3576C7F-33D4-CF44-BB7B-A4F2CB515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45" y="1535360"/>
            <a:ext cx="535765" cy="535765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8F6971D3-1FCB-9D4F-9083-E2E8CFA4E48E}"/>
              </a:ext>
            </a:extLst>
          </p:cNvPr>
          <p:cNvSpPr txBox="1"/>
          <p:nvPr/>
        </p:nvSpPr>
        <p:spPr>
          <a:xfrm>
            <a:off x="5960523" y="1175524"/>
            <a:ext cx="1358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mocha team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F648493-C516-B845-B8E5-39278FB04FED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578028" y="2124634"/>
            <a:ext cx="2763" cy="709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F472B234-35C6-4247-9D15-A2BB3A7AEDC0}"/>
              </a:ext>
            </a:extLst>
          </p:cNvPr>
          <p:cNvSpPr txBox="1"/>
          <p:nvPr/>
        </p:nvSpPr>
        <p:spPr>
          <a:xfrm>
            <a:off x="5999851" y="2114314"/>
            <a:ext cx="5982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sz="1100"/>
              <a:t>publish</a:t>
            </a:r>
          </a:p>
          <a:p>
            <a:pPr algn="ctr"/>
            <a:r>
              <a:rPr lang="sk-SK" sz="1100"/>
              <a:t>fixes</a:t>
            </a:r>
          </a:p>
        </p:txBody>
      </p:sp>
    </p:spTree>
    <p:extLst>
      <p:ext uri="{BB962C8B-B14F-4D97-AF65-F5344CB8AC3E}">
        <p14:creationId xmlns:p14="http://schemas.microsoft.com/office/powerpoint/2010/main" val="1693577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3242B815-15A8-6045-813B-DF4C1B9C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591" y="4570089"/>
            <a:ext cx="4816926" cy="94398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 – reproducible installs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17" y="2457146"/>
            <a:ext cx="4816926" cy="16658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t="6171"/>
          <a:stretch/>
        </p:blipFill>
        <p:spPr>
          <a:xfrm>
            <a:off x="1246215" y="2997800"/>
            <a:ext cx="3133725" cy="1000969"/>
          </a:xfrm>
          <a:prstGeom prst="rect">
            <a:avLst/>
          </a:prstGeom>
        </p:spPr>
      </p:pic>
      <p:sp>
        <p:nvSpPr>
          <p:cNvPr id="23" name="Right Arrow 22"/>
          <p:cNvSpPr/>
          <p:nvPr/>
        </p:nvSpPr>
        <p:spPr>
          <a:xfrm rot="16200000">
            <a:off x="3542533" y="3577440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6" name="Content Placeholder 5" descr="Man">
            <a:extLst>
              <a:ext uri="{FF2B5EF4-FFF2-40B4-BE49-F238E27FC236}">
                <a16:creationId xmlns:a16="http://schemas.microsoft.com/office/drawing/2014/main" id="{85599DF8-5B99-7E45-8E51-75FA8B0102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4906" y="1490957"/>
            <a:ext cx="535765" cy="535765"/>
          </a:xfrm>
        </p:spPr>
      </p:pic>
      <p:pic>
        <p:nvPicPr>
          <p:cNvPr id="21" name="Content Placeholder 5" descr="Man">
            <a:extLst>
              <a:ext uri="{FF2B5EF4-FFF2-40B4-BE49-F238E27FC236}">
                <a16:creationId xmlns:a16="http://schemas.microsoft.com/office/drawing/2014/main" id="{261C345D-2CCC-574B-BDB6-46AFD05845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5575" y="3178929"/>
            <a:ext cx="914400" cy="914400"/>
          </a:xfrm>
          <a:prstGeom prst="rect">
            <a:avLst/>
          </a:prstGeom>
        </p:spPr>
      </p:pic>
      <p:pic>
        <p:nvPicPr>
          <p:cNvPr id="9" name="Graphic 8" descr="Database">
            <a:extLst>
              <a:ext uri="{FF2B5EF4-FFF2-40B4-BE49-F238E27FC236}">
                <a16:creationId xmlns:a16="http://schemas.microsoft.com/office/drawing/2014/main" id="{8225EA8A-BD49-3B46-99E4-17A3D6A549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23591" y="2834019"/>
            <a:ext cx="914400" cy="9144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87856D8-8213-BD4F-BBE8-5A3839CF7D8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850843" y="3290051"/>
            <a:ext cx="4454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560DFB9-569E-0E4D-9992-B48A469D0531}"/>
              </a:ext>
            </a:extLst>
          </p:cNvPr>
          <p:cNvSpPr txBox="1"/>
          <p:nvPr/>
        </p:nvSpPr>
        <p:spPr>
          <a:xfrm>
            <a:off x="2383901" y="11812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user 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C5B68F-BF6A-DE47-9206-585492BE9DD5}"/>
              </a:ext>
            </a:extLst>
          </p:cNvPr>
          <p:cNvSpPr txBox="1"/>
          <p:nvPr/>
        </p:nvSpPr>
        <p:spPr>
          <a:xfrm>
            <a:off x="997494" y="2066342"/>
            <a:ext cx="259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my-package</a:t>
            </a:r>
            <a:r>
              <a:rPr lang="sk-SK"/>
              <a:t>/package.json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8E7667-2EA7-3449-BFC4-AE5CD56A2E91}"/>
              </a:ext>
            </a:extLst>
          </p:cNvPr>
          <p:cNvSpPr txBox="1"/>
          <p:nvPr/>
        </p:nvSpPr>
        <p:spPr>
          <a:xfrm>
            <a:off x="989749" y="4241495"/>
            <a:ext cx="361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node_modules/</a:t>
            </a:r>
            <a:r>
              <a:rPr lang="sk-SK" b="1"/>
              <a:t>mocha</a:t>
            </a:r>
            <a:r>
              <a:rPr lang="sk-SK"/>
              <a:t>/package.json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5E8B84D-CE7E-F644-A84B-AAA328186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17" y="4568386"/>
            <a:ext cx="3571538" cy="8996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1D31B50-87EE-F24F-AB2A-E22BC25978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3834" y="4902804"/>
            <a:ext cx="2775938" cy="2986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F9BBDA4-1481-0341-BAC7-A0199EF98B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243" y="2438364"/>
            <a:ext cx="4800600" cy="55245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FD0912D-6B4C-1D4C-9A3A-E20A9755E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746" y="2439014"/>
            <a:ext cx="4083674" cy="166581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76C4CF0-D096-E241-B8E9-91692689FE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71"/>
          <a:stretch/>
        </p:blipFill>
        <p:spPr>
          <a:xfrm>
            <a:off x="7534044" y="2979668"/>
            <a:ext cx="3133725" cy="1000969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0DEA1D2-6CB5-3F4F-B8C7-187868C6D9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38647" y="2451982"/>
            <a:ext cx="3802831" cy="471046"/>
          </a:xfrm>
          <a:prstGeom prst="rect">
            <a:avLst/>
          </a:prstGeom>
        </p:spPr>
      </p:pic>
      <p:sp>
        <p:nvSpPr>
          <p:cNvPr id="51" name="Right Arrow 50">
            <a:extLst>
              <a:ext uri="{FF2B5EF4-FFF2-40B4-BE49-F238E27FC236}">
                <a16:creationId xmlns:a16="http://schemas.microsoft.com/office/drawing/2014/main" id="{BD7731E7-5496-B844-B323-EA01C89FE29F}"/>
              </a:ext>
            </a:extLst>
          </p:cNvPr>
          <p:cNvSpPr/>
          <p:nvPr/>
        </p:nvSpPr>
        <p:spPr>
          <a:xfrm rot="16200000">
            <a:off x="3616969" y="5157224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CD4CB27-A4C9-5543-9267-3D7FA9DE4074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6882581" y="3271919"/>
            <a:ext cx="4391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" name="Content Placeholder 5" descr="Man">
            <a:extLst>
              <a:ext uri="{FF2B5EF4-FFF2-40B4-BE49-F238E27FC236}">
                <a16:creationId xmlns:a16="http://schemas.microsoft.com/office/drawing/2014/main" id="{9C3A118A-15FA-C546-8B37-522DC985E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6854" y="1544856"/>
            <a:ext cx="579778" cy="57977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B245F5B-FB4A-F244-BA87-899E3D896900}"/>
              </a:ext>
            </a:extLst>
          </p:cNvPr>
          <p:cNvSpPr txBox="1"/>
          <p:nvPr/>
        </p:nvSpPr>
        <p:spPr>
          <a:xfrm>
            <a:off x="8671862" y="124756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user B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CEBA3D65-1B0C-5E47-B83F-B9A6B6F6939B}"/>
              </a:ext>
            </a:extLst>
          </p:cNvPr>
          <p:cNvSpPr/>
          <p:nvPr/>
        </p:nvSpPr>
        <p:spPr>
          <a:xfrm rot="16200000">
            <a:off x="9839887" y="3539433"/>
            <a:ext cx="224581" cy="19339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53CFB87-7040-8545-AFCB-C0D14E9D535B}"/>
              </a:ext>
            </a:extLst>
          </p:cNvPr>
          <p:cNvSpPr txBox="1"/>
          <p:nvPr/>
        </p:nvSpPr>
        <p:spPr>
          <a:xfrm>
            <a:off x="7321746" y="4268742"/>
            <a:ext cx="361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node_modules/</a:t>
            </a:r>
            <a:r>
              <a:rPr lang="sk-SK" b="1"/>
              <a:t>mocha</a:t>
            </a:r>
            <a:r>
              <a:rPr lang="sk-SK"/>
              <a:t>/package.json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D19320B-DDAA-5047-A168-FE4F10FFD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5914" y="4595633"/>
            <a:ext cx="4039506" cy="899663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8C5D9C7-D03F-A642-B4E6-1307C21471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76470" y="4858006"/>
            <a:ext cx="2695956" cy="320421"/>
          </a:xfrm>
          <a:prstGeom prst="rect">
            <a:avLst/>
          </a:prstGeom>
        </p:spPr>
      </p:pic>
      <p:sp>
        <p:nvSpPr>
          <p:cNvPr id="66" name="Right Arrow 65">
            <a:extLst>
              <a:ext uri="{FF2B5EF4-FFF2-40B4-BE49-F238E27FC236}">
                <a16:creationId xmlns:a16="http://schemas.microsoft.com/office/drawing/2014/main" id="{4D332FE7-17C6-5049-9F56-367322F0BCC4}"/>
              </a:ext>
            </a:extLst>
          </p:cNvPr>
          <p:cNvSpPr/>
          <p:nvPr/>
        </p:nvSpPr>
        <p:spPr>
          <a:xfrm rot="16200000">
            <a:off x="9839887" y="5127875"/>
            <a:ext cx="224581" cy="19339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B646C4D-EA7D-3D41-85BD-4A13D82712F1}"/>
              </a:ext>
            </a:extLst>
          </p:cNvPr>
          <p:cNvSpPr txBox="1"/>
          <p:nvPr/>
        </p:nvSpPr>
        <p:spPr>
          <a:xfrm>
            <a:off x="5779128" y="3036323"/>
            <a:ext cx="5982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100"/>
              <a:t>publish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08B0CC3-F447-DA40-8F50-D9695839CA28}"/>
              </a:ext>
            </a:extLst>
          </p:cNvPr>
          <p:cNvSpPr txBox="1"/>
          <p:nvPr/>
        </p:nvSpPr>
        <p:spPr>
          <a:xfrm>
            <a:off x="6796393" y="3010309"/>
            <a:ext cx="5229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100"/>
              <a:t>install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39A243-210A-0B41-8D10-A1B8E3781F59}"/>
              </a:ext>
            </a:extLst>
          </p:cNvPr>
          <p:cNvSpPr txBox="1"/>
          <p:nvPr/>
        </p:nvSpPr>
        <p:spPr>
          <a:xfrm>
            <a:off x="7254370" y="2101806"/>
            <a:ext cx="259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my-package</a:t>
            </a:r>
            <a:r>
              <a:rPr lang="sk-SK"/>
              <a:t>/package.json</a:t>
            </a:r>
          </a:p>
        </p:txBody>
      </p:sp>
      <p:pic>
        <p:nvPicPr>
          <p:cNvPr id="74" name="Content Placeholder 5" descr="Man">
            <a:extLst>
              <a:ext uri="{FF2B5EF4-FFF2-40B4-BE49-F238E27FC236}">
                <a16:creationId xmlns:a16="http://schemas.microsoft.com/office/drawing/2014/main" id="{F3576C7F-33D4-CF44-BB7B-A4F2CB515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45" y="1535360"/>
            <a:ext cx="535765" cy="535765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8F6971D3-1FCB-9D4F-9083-E2E8CFA4E48E}"/>
              </a:ext>
            </a:extLst>
          </p:cNvPr>
          <p:cNvSpPr txBox="1"/>
          <p:nvPr/>
        </p:nvSpPr>
        <p:spPr>
          <a:xfrm>
            <a:off x="5960523" y="1175524"/>
            <a:ext cx="1358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mocha team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F648493-C516-B845-B8E5-39278FB04FED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578028" y="2124634"/>
            <a:ext cx="2763" cy="709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F472B234-35C6-4247-9D15-A2BB3A7AEDC0}"/>
              </a:ext>
            </a:extLst>
          </p:cNvPr>
          <p:cNvSpPr txBox="1"/>
          <p:nvPr/>
        </p:nvSpPr>
        <p:spPr>
          <a:xfrm>
            <a:off x="5999851" y="2114314"/>
            <a:ext cx="5982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sz="1100"/>
              <a:t>publish</a:t>
            </a:r>
          </a:p>
          <a:p>
            <a:pPr algn="ctr"/>
            <a:r>
              <a:rPr lang="sk-SK" sz="1100"/>
              <a:t>fixes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6AEFB0-BE19-0048-83CD-AE399FF88410}"/>
              </a:ext>
            </a:extLst>
          </p:cNvPr>
          <p:cNvSpPr/>
          <p:nvPr/>
        </p:nvSpPr>
        <p:spPr>
          <a:xfrm>
            <a:off x="3725493" y="557180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/>
              <a:t>...but </a:t>
            </a:r>
            <a:r>
              <a:rPr lang="sk-SK" b="1">
                <a:solidFill>
                  <a:srgbClr val="FF0000"/>
                </a:solidFill>
              </a:rPr>
              <a:t>maybe</a:t>
            </a:r>
            <a:r>
              <a:rPr lang="sk-SK"/>
              <a:t> that </a:t>
            </a:r>
            <a:r>
              <a:rPr lang="sk-SK">
                <a:solidFill>
                  <a:srgbClr val="FF0000"/>
                </a:solidFill>
              </a:rPr>
              <a:t>bugfix affected functionality </a:t>
            </a:r>
            <a:r>
              <a:rPr lang="sk-SK"/>
              <a:t>that we are using, and our application would produce </a:t>
            </a:r>
            <a:r>
              <a:rPr lang="sk-SK" b="1">
                <a:solidFill>
                  <a:srgbClr val="FF0000"/>
                </a:solidFill>
              </a:rPr>
              <a:t>different results when run with newer version</a:t>
            </a:r>
            <a:r>
              <a:rPr lang="sk-SK" b="1"/>
              <a:t>. Now imagine this with multiple dependencies and dependencies of dependencies ....</a:t>
            </a:r>
          </a:p>
        </p:txBody>
      </p:sp>
    </p:spTree>
    <p:extLst>
      <p:ext uri="{BB962C8B-B14F-4D97-AF65-F5344CB8AC3E}">
        <p14:creationId xmlns:p14="http://schemas.microsoft.com/office/powerpoint/2010/main" val="4209184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4EA7-977F-C14D-88D1-03BEA4DD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</a:t>
            </a:r>
            <a:r>
              <a:rPr lang="sk-SK" dirty="0"/>
              <a:t>reproducible installs</a:t>
            </a:r>
            <a:endParaRPr lang="sk-SK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A93B7-0099-4044-8395-992F40484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11334750" cy="1120139"/>
          </a:xfrm>
        </p:spPr>
        <p:txBody>
          <a:bodyPr/>
          <a:lstStyle/>
          <a:p>
            <a:r>
              <a:rPr lang="sk-SK"/>
              <a:t>Tých dôvodov prečo npm install nenainštaluje z toho istého package.json to isté node_module môže byť viac:</a:t>
            </a:r>
          </a:p>
          <a:p>
            <a:endParaRPr lang="sk-S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5879C1-5D37-A94D-A346-E08DD10466D3}"/>
              </a:ext>
            </a:extLst>
          </p:cNvPr>
          <p:cNvSpPr/>
          <p:nvPr/>
        </p:nvSpPr>
        <p:spPr>
          <a:xfrm>
            <a:off x="1136494" y="3104465"/>
            <a:ext cx="2467898" cy="5112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chemeClr val="bg1"/>
                </a:solidFill>
              </a:rPr>
              <a:t>package.json</a:t>
            </a:r>
          </a:p>
        </p:txBody>
      </p:sp>
      <p:pic>
        <p:nvPicPr>
          <p:cNvPr id="6" name="Graphic 5" descr="Database">
            <a:extLst>
              <a:ext uri="{FF2B5EF4-FFF2-40B4-BE49-F238E27FC236}">
                <a16:creationId xmlns:a16="http://schemas.microsoft.com/office/drawing/2014/main" id="{7326A9FF-ACAE-9A4E-918D-384232978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0180" y="2902903"/>
            <a:ext cx="9144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8AEC0-965E-BB40-9A66-4C452D3F53FE}"/>
              </a:ext>
            </a:extLst>
          </p:cNvPr>
          <p:cNvSpPr txBox="1"/>
          <p:nvPr/>
        </p:nvSpPr>
        <p:spPr>
          <a:xfrm>
            <a:off x="5250180" y="2577505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registry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167BD6F-40D8-164B-9E10-A4EE6DA1323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604392" y="3360103"/>
            <a:ext cx="1645788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0CC1282-E014-1D4F-8171-7A0B99FEBC54}"/>
              </a:ext>
            </a:extLst>
          </p:cNvPr>
          <p:cNvSpPr/>
          <p:nvPr/>
        </p:nvSpPr>
        <p:spPr>
          <a:xfrm>
            <a:off x="8215474" y="3104464"/>
            <a:ext cx="2467898" cy="5112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chemeClr val="bg1"/>
                </a:solidFill>
              </a:rPr>
              <a:t>node_modules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5F400F6-D20D-9349-B366-5A9A030019BC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6164580" y="3360103"/>
            <a:ext cx="205089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373B2EF-F3B0-9948-AD9B-185D125837F4}"/>
              </a:ext>
            </a:extLst>
          </p:cNvPr>
          <p:cNvSpPr/>
          <p:nvPr/>
        </p:nvSpPr>
        <p:spPr>
          <a:xfrm>
            <a:off x="609600" y="3999866"/>
            <a:ext cx="26480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a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new version of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 a direct semver-range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package may have been published 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since the last time your packages were installed, and thus a newer version will be used.</a:t>
            </a:r>
            <a:endParaRPr lang="sk-S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59C958-380C-E246-A5D2-EA106D910FB3}"/>
              </a:ext>
            </a:extLst>
          </p:cNvPr>
          <p:cNvSpPr/>
          <p:nvPr/>
        </p:nvSpPr>
        <p:spPr>
          <a:xfrm>
            <a:off x="3257682" y="4016944"/>
            <a:ext cx="26173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different versions of npm 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(or other package managers) may have been used to install a package, each using slightly different installation algorithms.</a:t>
            </a:r>
            <a:endParaRPr lang="sk-SK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948847-4E42-9545-92A6-88EC92BE276B}"/>
              </a:ext>
            </a:extLst>
          </p:cNvPr>
          <p:cNvSpPr/>
          <p:nvPr/>
        </p:nvSpPr>
        <p:spPr>
          <a:xfrm>
            <a:off x="5905764" y="3978791"/>
            <a:ext cx="28381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A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dependency of one of your dependencies 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may have published a new version,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which will update even if you used pinned dependency 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specifiers (</a:t>
            </a:r>
            <a:r>
              <a:rPr lang="sk-SK"/>
              <a:t>1.2.3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 instead of </a:t>
            </a:r>
            <a:r>
              <a:rPr lang="sk-SK"/>
              <a:t>^1.2.3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)</a:t>
            </a:r>
            <a:endParaRPr lang="sk-SK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8F1879-7283-F840-877C-AB26D4CD03AE}"/>
              </a:ext>
            </a:extLst>
          </p:cNvPr>
          <p:cNvSpPr/>
          <p:nvPr/>
        </p:nvSpPr>
        <p:spPr>
          <a:xfrm>
            <a:off x="8774694" y="3978791"/>
            <a:ext cx="316965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The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registry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 you installed from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is no longer available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, or allows mutation of versions (unlike the primary npm registry), and a </a:t>
            </a:r>
            <a:r>
              <a:rPr lang="sk-SK" b="1" i="0">
                <a:solidFill>
                  <a:srgbClr val="333333"/>
                </a:solidFill>
                <a:effectLst/>
                <a:latin typeface="Source Sans Pro"/>
              </a:rPr>
              <a:t>different version of a package exists under the same version number now</a:t>
            </a:r>
            <a:r>
              <a:rPr lang="sk-SK" b="0" i="0">
                <a:solidFill>
                  <a:srgbClr val="333333"/>
                </a:solidFill>
                <a:effectLst/>
                <a:latin typeface="Source Sans Pro"/>
              </a:rPr>
              <a:t>.</a:t>
            </a:r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51464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4EA7-977F-C14D-88D1-03BEA4DD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package locks</a:t>
            </a:r>
            <a:endParaRPr lang="sk-SK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A93B7-0099-4044-8395-992F40484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11334750" cy="3730556"/>
          </a:xfrm>
        </p:spPr>
        <p:txBody>
          <a:bodyPr>
            <a:normAutofit fontScale="85000" lnSpcReduction="20000"/>
          </a:bodyPr>
          <a:lstStyle/>
          <a:p>
            <a:r>
              <a:rPr lang="sk-SK"/>
              <a:t>To prevent this potential issue, npm uses </a:t>
            </a:r>
            <a:r>
              <a:rPr lang="sk-SK" b="1"/>
              <a:t>package-lock.json</a:t>
            </a:r>
            <a:r>
              <a:rPr lang="sk-SK"/>
              <a:t> or, if present, </a:t>
            </a:r>
            <a:r>
              <a:rPr lang="sk-SK" b="1"/>
              <a:t>npm-shrinkwrap.json</a:t>
            </a:r>
            <a:r>
              <a:rPr lang="sk-SK"/>
              <a:t>. </a:t>
            </a:r>
          </a:p>
          <a:p>
            <a:r>
              <a:rPr lang="sk-SK"/>
              <a:t>These files are called package locks, or lockfiles</a:t>
            </a:r>
          </a:p>
          <a:p>
            <a:r>
              <a:rPr lang="sk-SK"/>
              <a:t>The file describes an </a:t>
            </a:r>
            <a:r>
              <a:rPr lang="sk-SK" b="1" i="1"/>
              <a:t>exact</a:t>
            </a:r>
            <a:r>
              <a:rPr lang="sk-SK"/>
              <a:t>, and more importantly </a:t>
            </a:r>
            <a:r>
              <a:rPr lang="sk-SK" b="1" i="1"/>
              <a:t>reproducible</a:t>
            </a:r>
            <a:r>
              <a:rPr lang="sk-SK" b="1"/>
              <a:t> node_modules tree</a:t>
            </a:r>
            <a:r>
              <a:rPr lang="sk-SK"/>
              <a:t>. </a:t>
            </a:r>
          </a:p>
          <a:p>
            <a:r>
              <a:rPr lang="sk-SK"/>
              <a:t>Once it's present, any future installation will base its work off this file, instead of recalculating dependency versions off package.json</a:t>
            </a:r>
          </a:p>
          <a:p>
            <a:r>
              <a:rPr lang="sk-SK"/>
              <a:t>Using a locked package is no different than using any package without a package lock: any commands that update </a:t>
            </a:r>
            <a:r>
              <a:rPr lang="sk-SK" b="1"/>
              <a:t>node_modules</a:t>
            </a:r>
            <a:r>
              <a:rPr lang="sk-SK"/>
              <a:t> and/or package.json's </a:t>
            </a:r>
            <a:r>
              <a:rPr lang="sk-SK" b="1"/>
              <a:t>dependencies</a:t>
            </a:r>
            <a:r>
              <a:rPr lang="sk-SK"/>
              <a:t> will automatically </a:t>
            </a:r>
            <a:r>
              <a:rPr lang="sk-SK" b="1"/>
              <a:t>sync the existing lockfile</a:t>
            </a:r>
            <a:r>
              <a:rPr lang="sk-SK"/>
              <a:t>. </a:t>
            </a:r>
          </a:p>
          <a:p>
            <a:r>
              <a:rPr lang="sk-SK"/>
              <a:t>This includes npm install, npm rm, npm update, etc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80353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D970812-66EB-C141-A103-F59631AF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Versioning</a:t>
            </a:r>
            <a:r>
              <a:rPr lang="en-US" dirty="0"/>
              <a:t> – package locks</a:t>
            </a:r>
            <a:br>
              <a:rPr lang="en-US" dirty="0"/>
            </a:br>
            <a:endParaRPr lang="sk-S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AD0F36-7C1D-8448-9D5E-AD2EA53F0B0E}"/>
              </a:ext>
            </a:extLst>
          </p:cNvPr>
          <p:cNvSpPr/>
          <p:nvPr/>
        </p:nvSpPr>
        <p:spPr>
          <a:xfrm>
            <a:off x="1010764" y="4620738"/>
            <a:ext cx="2467898" cy="5112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chemeClr val="bg1"/>
                </a:solidFill>
              </a:rPr>
              <a:t>npm-shrinkwrap.json</a:t>
            </a:r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CCE1DFC7-1C3B-6F4A-B304-078C3C54B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46381" y="3868113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2C1589-C6F6-8B4C-9B7E-7095A804F660}"/>
              </a:ext>
            </a:extLst>
          </p:cNvPr>
          <p:cNvSpPr txBox="1"/>
          <p:nvPr/>
        </p:nvSpPr>
        <p:spPr>
          <a:xfrm>
            <a:off x="4290535" y="360566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git</a:t>
            </a:r>
          </a:p>
        </p:txBody>
      </p:sp>
      <p:pic>
        <p:nvPicPr>
          <p:cNvPr id="10" name="Graphic 9" descr="Database">
            <a:extLst>
              <a:ext uri="{FF2B5EF4-FFF2-40B4-BE49-F238E27FC236}">
                <a16:creationId xmlns:a16="http://schemas.microsoft.com/office/drawing/2014/main" id="{B38A1710-809F-1E41-A128-D7BEC3D78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0723" y="502027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AEEB2-5D2D-8D48-B647-A1DF15898665}"/>
              </a:ext>
            </a:extLst>
          </p:cNvPr>
          <p:cNvSpPr txBox="1"/>
          <p:nvPr/>
        </p:nvSpPr>
        <p:spPr>
          <a:xfrm>
            <a:off x="4070723" y="4770168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registry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AABADB-DF15-AF45-ABFD-CECDF6C8051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3478662" y="4325313"/>
            <a:ext cx="567719" cy="551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340C81A-6355-664E-8B8F-58853A0259CE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3478662" y="4876377"/>
            <a:ext cx="592061" cy="60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18E57766-5776-C64F-B807-5149E87510A0}"/>
              </a:ext>
            </a:extLst>
          </p:cNvPr>
          <p:cNvSpPr/>
          <p:nvPr/>
        </p:nvSpPr>
        <p:spPr>
          <a:xfrm>
            <a:off x="1010764" y="2037263"/>
            <a:ext cx="2467898" cy="5112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>
                <a:solidFill>
                  <a:schemeClr val="bg1"/>
                </a:solidFill>
              </a:rPr>
              <a:t>package-lock.json</a:t>
            </a:r>
          </a:p>
        </p:txBody>
      </p:sp>
      <p:pic>
        <p:nvPicPr>
          <p:cNvPr id="60" name="Graphic 59" descr="Database">
            <a:extLst>
              <a:ext uri="{FF2B5EF4-FFF2-40B4-BE49-F238E27FC236}">
                <a16:creationId xmlns:a16="http://schemas.microsoft.com/office/drawing/2014/main" id="{6F7D5256-C786-D34A-AB56-1AF846874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46381" y="1284638"/>
            <a:ext cx="914400" cy="9144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D92E15B4-5AA2-564B-93E8-4677747E5C53}"/>
              </a:ext>
            </a:extLst>
          </p:cNvPr>
          <p:cNvSpPr txBox="1"/>
          <p:nvPr/>
        </p:nvSpPr>
        <p:spPr>
          <a:xfrm>
            <a:off x="4290535" y="1022191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git</a:t>
            </a:r>
          </a:p>
        </p:txBody>
      </p:sp>
      <p:pic>
        <p:nvPicPr>
          <p:cNvPr id="62" name="Graphic 61" descr="Database">
            <a:extLst>
              <a:ext uri="{FF2B5EF4-FFF2-40B4-BE49-F238E27FC236}">
                <a16:creationId xmlns:a16="http://schemas.microsoft.com/office/drawing/2014/main" id="{2C764F09-EFB1-F64B-89CE-C082D2A9B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0723" y="2436795"/>
            <a:ext cx="914400" cy="9144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C974563C-1DC0-7446-9ADB-408F875DC609}"/>
              </a:ext>
            </a:extLst>
          </p:cNvPr>
          <p:cNvSpPr txBox="1"/>
          <p:nvPr/>
        </p:nvSpPr>
        <p:spPr>
          <a:xfrm>
            <a:off x="4070723" y="2186693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registry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6308282-C877-3149-929F-DC6850421FBD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 flipV="1">
            <a:off x="3478662" y="1741838"/>
            <a:ext cx="567719" cy="551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6123287-165D-CA4B-AE79-4B9E5C14C5F1}"/>
              </a:ext>
            </a:extLst>
          </p:cNvPr>
          <p:cNvCxnSpPr>
            <a:cxnSpLocks/>
            <a:stCxn id="59" idx="3"/>
            <a:endCxn id="62" idx="1"/>
          </p:cNvCxnSpPr>
          <p:nvPr/>
        </p:nvCxnSpPr>
        <p:spPr>
          <a:xfrm>
            <a:off x="3478662" y="2292902"/>
            <a:ext cx="592061" cy="60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0" name="Graphic 69" descr="No sign">
            <a:extLst>
              <a:ext uri="{FF2B5EF4-FFF2-40B4-BE49-F238E27FC236}">
                <a16:creationId xmlns:a16="http://schemas.microsoft.com/office/drawing/2014/main" id="{0F4D0DB7-8ACC-B743-A7C4-F071E6536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9895" y="2678490"/>
            <a:ext cx="399532" cy="399532"/>
          </a:xfrm>
          <a:prstGeom prst="rect">
            <a:avLst/>
          </a:prstGeom>
        </p:spPr>
      </p:pic>
      <p:pic>
        <p:nvPicPr>
          <p:cNvPr id="74" name="Graphic 73" descr="Help">
            <a:extLst>
              <a:ext uri="{FF2B5EF4-FFF2-40B4-BE49-F238E27FC236}">
                <a16:creationId xmlns:a16="http://schemas.microsoft.com/office/drawing/2014/main" id="{4409EA71-93C3-EE4F-90E8-F6F9D17DC5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55802" y="5185724"/>
            <a:ext cx="426720" cy="42672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6FC3F921-33EA-2D44-9246-014D4D446AC6}"/>
              </a:ext>
            </a:extLst>
          </p:cNvPr>
          <p:cNvSpPr/>
          <p:nvPr/>
        </p:nvSpPr>
        <p:spPr>
          <a:xfrm>
            <a:off x="1010764" y="6390707"/>
            <a:ext cx="809162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>
                <a:hlinkClick r:id="rId8"/>
              </a:rPr>
              <a:t>https://jpospisil.com/2017/06/02/understanding-lock-files-in-npm-5.htm, https://docs.npmjs.com/files/package-locksl</a:t>
            </a:r>
            <a:endParaRPr lang="sk-SK" sz="80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C16CFE3-A644-5A49-B5D1-0CF0BE23D8D1}"/>
              </a:ext>
            </a:extLst>
          </p:cNvPr>
          <p:cNvCxnSpPr>
            <a:cxnSpLocks/>
            <a:stCxn id="10" idx="3"/>
            <a:endCxn id="90" idx="1"/>
          </p:cNvCxnSpPr>
          <p:nvPr/>
        </p:nvCxnSpPr>
        <p:spPr>
          <a:xfrm flipV="1">
            <a:off x="4985123" y="4643906"/>
            <a:ext cx="2188566" cy="8335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Graphic 80" descr="No sign">
            <a:extLst>
              <a:ext uri="{FF2B5EF4-FFF2-40B4-BE49-F238E27FC236}">
                <a16:creationId xmlns:a16="http://schemas.microsoft.com/office/drawing/2014/main" id="{6FCFF730-D42B-B740-86A5-2B6353197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1122" y="5718388"/>
            <a:ext cx="399532" cy="399532"/>
          </a:xfrm>
          <a:prstGeom prst="rect">
            <a:avLst/>
          </a:prstGeom>
        </p:spPr>
      </p:pic>
      <p:pic>
        <p:nvPicPr>
          <p:cNvPr id="83" name="Graphic 82" descr="Checkmark">
            <a:extLst>
              <a:ext uri="{FF2B5EF4-FFF2-40B4-BE49-F238E27FC236}">
                <a16:creationId xmlns:a16="http://schemas.microsoft.com/office/drawing/2014/main" id="{38671AF9-A268-DE4C-BD18-A2D1F8374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59492" y="4971025"/>
            <a:ext cx="396993" cy="396993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F9320CAF-4C0C-8340-9E09-CFD72FC7BFB4}"/>
              </a:ext>
            </a:extLst>
          </p:cNvPr>
          <p:cNvSpPr txBox="1"/>
          <p:nvPr/>
        </p:nvSpPr>
        <p:spPr>
          <a:xfrm>
            <a:off x="8090563" y="4004870"/>
            <a:ext cx="3535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final </a:t>
            </a:r>
            <a:r>
              <a:rPr lang="sk-SK" b="1"/>
              <a:t>applications</a:t>
            </a:r>
            <a:r>
              <a:rPr lang="sk-SK"/>
              <a:t> published on npm, </a:t>
            </a:r>
            <a:r>
              <a:rPr lang="sk-SK">
                <a:solidFill>
                  <a:srgbClr val="333333"/>
                </a:solidFill>
              </a:rPr>
              <a:t>global installs, deamons, tools,</a:t>
            </a:r>
            <a:endParaRPr lang="sk-SK"/>
          </a:p>
          <a:p>
            <a:r>
              <a:rPr lang="sk-SK"/>
              <a:t>with </a:t>
            </a:r>
            <a:r>
              <a:rPr lang="sk-SK" b="1"/>
              <a:t>locked versions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73E9F2E-D401-8140-B940-3435A355BBE9}"/>
              </a:ext>
            </a:extLst>
          </p:cNvPr>
          <p:cNvSpPr txBox="1"/>
          <p:nvPr/>
        </p:nvSpPr>
        <p:spPr>
          <a:xfrm>
            <a:off x="8117483" y="5660350"/>
            <a:ext cx="3341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library, It's strongly discouraged for library authors. Prevents users from transitive updates</a:t>
            </a:r>
          </a:p>
        </p:txBody>
      </p:sp>
      <p:pic>
        <p:nvPicPr>
          <p:cNvPr id="90" name="Content Placeholder 5" descr="Man">
            <a:extLst>
              <a:ext uri="{FF2B5EF4-FFF2-40B4-BE49-F238E27FC236}">
                <a16:creationId xmlns:a16="http://schemas.microsoft.com/office/drawing/2014/main" id="{66D16F4F-ECE4-3E47-916A-9D2F7DF910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73689" y="4354017"/>
            <a:ext cx="579778" cy="579778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E5045278-7CB6-4847-A3D1-C3C12F4D2EB4}"/>
              </a:ext>
            </a:extLst>
          </p:cNvPr>
          <p:cNvSpPr txBox="1"/>
          <p:nvPr/>
        </p:nvSpPr>
        <p:spPr>
          <a:xfrm>
            <a:off x="6759996" y="3689538"/>
            <a:ext cx="2119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/>
              <a:t>application</a:t>
            </a:r>
            <a:r>
              <a:rPr lang="sk-SK"/>
              <a:t> end user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1576A0E-4B1D-524C-8167-6DA2367946AA}"/>
              </a:ext>
            </a:extLst>
          </p:cNvPr>
          <p:cNvSpPr txBox="1"/>
          <p:nvPr/>
        </p:nvSpPr>
        <p:spPr>
          <a:xfrm>
            <a:off x="6883453" y="5343243"/>
            <a:ext cx="188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library</a:t>
            </a:r>
            <a:r>
              <a:rPr lang="sk-SK"/>
              <a:t> user, coder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ACC9572B-EBDC-114D-8F87-E03D84EC7886}"/>
              </a:ext>
            </a:extLst>
          </p:cNvPr>
          <p:cNvCxnSpPr>
            <a:cxnSpLocks/>
            <a:stCxn id="10" idx="3"/>
            <a:endCxn id="98" idx="1"/>
          </p:cNvCxnSpPr>
          <p:nvPr/>
        </p:nvCxnSpPr>
        <p:spPr>
          <a:xfrm>
            <a:off x="4985123" y="5477470"/>
            <a:ext cx="2305974" cy="6404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8" name="Content Placeholder 5" descr="Man">
            <a:extLst>
              <a:ext uri="{FF2B5EF4-FFF2-40B4-BE49-F238E27FC236}">
                <a16:creationId xmlns:a16="http://schemas.microsoft.com/office/drawing/2014/main" id="{2D083319-0972-DA41-898C-A4075D8C11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291097" y="5828031"/>
            <a:ext cx="579778" cy="579778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2E0259B1-480B-4C4A-94B4-CDBC3557AD59}"/>
              </a:ext>
            </a:extLst>
          </p:cNvPr>
          <p:cNvSpPr txBox="1"/>
          <p:nvPr/>
        </p:nvSpPr>
        <p:spPr>
          <a:xfrm>
            <a:off x="444352" y="3265462"/>
            <a:ext cx="2823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/>
              <a:t>same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/>
              <a:t>only one shell be used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AB68E2E-66D5-5D44-BD82-CD2C7B193CB7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297180" y="2292902"/>
            <a:ext cx="71358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F85A362-3357-6146-A2C1-31392BE77994}"/>
              </a:ext>
            </a:extLst>
          </p:cNvPr>
          <p:cNvSpPr txBox="1"/>
          <p:nvPr/>
        </p:nvSpPr>
        <p:spPr>
          <a:xfrm>
            <a:off x="34344" y="1402311"/>
            <a:ext cx="1302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created by default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E6E9267-B44C-2D49-BEF3-71F67BEAADA0}"/>
              </a:ext>
            </a:extLst>
          </p:cNvPr>
          <p:cNvCxnSpPr>
            <a:cxnSpLocks/>
          </p:cNvCxnSpPr>
          <p:nvPr/>
        </p:nvCxnSpPr>
        <p:spPr>
          <a:xfrm>
            <a:off x="300622" y="4895701"/>
            <a:ext cx="71358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CB75A713-24C1-C149-9E38-56FAFA7C2DB5}"/>
              </a:ext>
            </a:extLst>
          </p:cNvPr>
          <p:cNvSpPr txBox="1"/>
          <p:nvPr/>
        </p:nvSpPr>
        <p:spPr>
          <a:xfrm>
            <a:off x="164560" y="5132015"/>
            <a:ext cx="2831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created by </a:t>
            </a:r>
          </a:p>
          <a:p>
            <a:r>
              <a:rPr lang="sk-SK"/>
              <a:t>npm-shrinkwrap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4D1F130-F005-9846-A7B9-896943CFC1D1}"/>
              </a:ext>
            </a:extLst>
          </p:cNvPr>
          <p:cNvCxnSpPr>
            <a:cxnSpLocks/>
            <a:stCxn id="60" idx="3"/>
            <a:endCxn id="36" idx="1"/>
          </p:cNvCxnSpPr>
          <p:nvPr/>
        </p:nvCxnSpPr>
        <p:spPr>
          <a:xfrm>
            <a:off x="4960781" y="1741838"/>
            <a:ext cx="2141818" cy="23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Content Placeholder 5" descr="Man">
            <a:extLst>
              <a:ext uri="{FF2B5EF4-FFF2-40B4-BE49-F238E27FC236}">
                <a16:creationId xmlns:a16="http://schemas.microsoft.com/office/drawing/2014/main" id="{48B3659C-9980-8244-98E2-BD968DCE1B6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02599" y="1454291"/>
            <a:ext cx="579778" cy="579778"/>
          </a:xfrm>
          <a:prstGeom prst="rect">
            <a:avLst/>
          </a:prstGeom>
        </p:spPr>
      </p:pic>
      <p:pic>
        <p:nvPicPr>
          <p:cNvPr id="38" name="Content Placeholder 5" descr="Man">
            <a:extLst>
              <a:ext uri="{FF2B5EF4-FFF2-40B4-BE49-F238E27FC236}">
                <a16:creationId xmlns:a16="http://schemas.microsoft.com/office/drawing/2014/main" id="{7D591EE5-93CA-8E43-AF38-0D62984A3A0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291097" y="1522665"/>
            <a:ext cx="579778" cy="57977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0D5B276-4DFB-DC46-9DD1-DE3E5C0E23B2}"/>
              </a:ext>
            </a:extLst>
          </p:cNvPr>
          <p:cNvSpPr txBox="1"/>
          <p:nvPr/>
        </p:nvSpPr>
        <p:spPr>
          <a:xfrm>
            <a:off x="6759996" y="1090324"/>
            <a:ext cx="251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/>
              <a:t>package</a:t>
            </a:r>
            <a:r>
              <a:rPr lang="sk-SK"/>
              <a:t> developers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328EFA-71FF-894B-AE99-9758BAEEC789}"/>
              </a:ext>
            </a:extLst>
          </p:cNvPr>
          <p:cNvSpPr txBox="1"/>
          <p:nvPr/>
        </p:nvSpPr>
        <p:spPr>
          <a:xfrm>
            <a:off x="7927535" y="1409048"/>
            <a:ext cx="3768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exact dependency tree when </a:t>
            </a:r>
            <a:r>
              <a:rPr lang="sk-SK" b="1"/>
              <a:t>developing package from source code </a:t>
            </a:r>
            <a:r>
              <a:rPr lang="sk-SK"/>
              <a:t>+ readable dependency diffs</a:t>
            </a:r>
          </a:p>
        </p:txBody>
      </p:sp>
      <p:pic>
        <p:nvPicPr>
          <p:cNvPr id="43" name="Content Placeholder 5" descr="Man">
            <a:extLst>
              <a:ext uri="{FF2B5EF4-FFF2-40B4-BE49-F238E27FC236}">
                <a16:creationId xmlns:a16="http://schemas.microsoft.com/office/drawing/2014/main" id="{68F88CA5-9935-434B-88CE-34481429BA6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69375" y="1596038"/>
            <a:ext cx="579778" cy="579778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B7D8C9E-3D74-B54D-8B9B-C71286F0B210}"/>
              </a:ext>
            </a:extLst>
          </p:cNvPr>
          <p:cNvCxnSpPr>
            <a:cxnSpLocks/>
          </p:cNvCxnSpPr>
          <p:nvPr/>
        </p:nvCxnSpPr>
        <p:spPr>
          <a:xfrm flipV="1">
            <a:off x="4959492" y="2853948"/>
            <a:ext cx="2143107" cy="232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DB03976-D13C-0142-A9B5-BA17E910769B}"/>
              </a:ext>
            </a:extLst>
          </p:cNvPr>
          <p:cNvSpPr txBox="1"/>
          <p:nvPr/>
        </p:nvSpPr>
        <p:spPr>
          <a:xfrm>
            <a:off x="6759996" y="2439478"/>
            <a:ext cx="188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/>
              <a:t>library</a:t>
            </a:r>
            <a:r>
              <a:rPr lang="sk-SK"/>
              <a:t> user, coder</a:t>
            </a:r>
          </a:p>
        </p:txBody>
      </p:sp>
      <p:pic>
        <p:nvPicPr>
          <p:cNvPr id="52" name="Content Placeholder 5" descr="Man">
            <a:extLst>
              <a:ext uri="{FF2B5EF4-FFF2-40B4-BE49-F238E27FC236}">
                <a16:creationId xmlns:a16="http://schemas.microsoft.com/office/drawing/2014/main" id="{F8152A08-DF4D-9448-A7A8-B27B7C5239B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79486" y="2811574"/>
            <a:ext cx="579778" cy="579778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69C8F3E-FADF-404B-BE3F-5187C57438A8}"/>
              </a:ext>
            </a:extLst>
          </p:cNvPr>
          <p:cNvSpPr txBox="1"/>
          <p:nvPr/>
        </p:nvSpPr>
        <p:spPr>
          <a:xfrm>
            <a:off x="7973865" y="2813964"/>
            <a:ext cx="3768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/>
              <a:t>not locked</a:t>
            </a:r>
            <a:endParaRPr lang="sk-SK" b="1"/>
          </a:p>
        </p:txBody>
      </p:sp>
      <p:pic>
        <p:nvPicPr>
          <p:cNvPr id="57" name="Content Placeholder 5" descr="Man">
            <a:extLst>
              <a:ext uri="{FF2B5EF4-FFF2-40B4-BE49-F238E27FC236}">
                <a16:creationId xmlns:a16="http://schemas.microsoft.com/office/drawing/2014/main" id="{436BB5CA-F157-7A4A-87D8-871CA4F31E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318042" y="4439766"/>
            <a:ext cx="579778" cy="579778"/>
          </a:xfrm>
          <a:prstGeom prst="rect">
            <a:avLst/>
          </a:prstGeom>
        </p:spPr>
      </p:pic>
      <p:pic>
        <p:nvPicPr>
          <p:cNvPr id="65" name="Content Placeholder 5" descr="Man">
            <a:extLst>
              <a:ext uri="{FF2B5EF4-FFF2-40B4-BE49-F238E27FC236}">
                <a16:creationId xmlns:a16="http://schemas.microsoft.com/office/drawing/2014/main" id="{F9FA1C7B-C790-164A-972A-CC4D2BBC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62395" y="4497494"/>
            <a:ext cx="579778" cy="57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0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848D0-E4D0-B844-9AE2-6C58D31D5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npm</a:t>
            </a:r>
            <a:r>
              <a:rPr lang="sk-SK" dirty="0"/>
              <a:t> update </a:t>
            </a:r>
            <a:r>
              <a:rPr lang="sk-SK" dirty="0">
                <a:hlinkClick r:id="rId2"/>
              </a:rPr>
              <a:t>https://docs.npmjs.com/cli/update.html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25040-B2A1-3E49-8E60-449F567B0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command</a:t>
            </a:r>
            <a:r>
              <a:rPr lang="sk-SK" dirty="0"/>
              <a:t> </a:t>
            </a:r>
            <a:r>
              <a:rPr lang="sk-SK" dirty="0" err="1"/>
              <a:t>will</a:t>
            </a:r>
            <a:r>
              <a:rPr lang="sk-SK" dirty="0"/>
              <a:t> update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</a:t>
            </a:r>
            <a:r>
              <a:rPr lang="sk-SK" dirty="0" err="1"/>
              <a:t>listed</a:t>
            </a:r>
            <a:r>
              <a:rPr lang="sk-SK" dirty="0"/>
              <a:t> </a:t>
            </a:r>
            <a:r>
              <a:rPr lang="sk-SK" b="1" dirty="0"/>
              <a:t>to </a:t>
            </a:r>
            <a:r>
              <a:rPr lang="sk-SK" b="1" dirty="0" err="1"/>
              <a:t>the</a:t>
            </a:r>
            <a:r>
              <a:rPr lang="sk-SK" b="1" dirty="0"/>
              <a:t> </a:t>
            </a:r>
            <a:r>
              <a:rPr lang="sk-SK" b="1" dirty="0" err="1"/>
              <a:t>latest</a:t>
            </a:r>
            <a:r>
              <a:rPr lang="sk-SK" b="1" dirty="0"/>
              <a:t> </a:t>
            </a:r>
            <a:r>
              <a:rPr lang="sk-SK" b="1" dirty="0" err="1"/>
              <a:t>version</a:t>
            </a:r>
            <a:r>
              <a:rPr lang="sk-SK" b="1" dirty="0"/>
              <a:t> </a:t>
            </a:r>
            <a:r>
              <a:rPr lang="sk-SK" dirty="0"/>
              <a:t>(</a:t>
            </a:r>
            <a:r>
              <a:rPr lang="sk-SK" dirty="0" err="1"/>
              <a:t>specified</a:t>
            </a:r>
            <a:r>
              <a:rPr lang="sk-SK" dirty="0"/>
              <a:t> by </a:t>
            </a:r>
            <a:r>
              <a:rPr lang="sk-SK" dirty="0" err="1"/>
              <a:t>the</a:t>
            </a:r>
            <a:r>
              <a:rPr lang="sk-SK" dirty="0"/>
              <a:t> </a:t>
            </a:r>
            <a:r>
              <a:rPr lang="sk-SK" dirty="0" err="1"/>
              <a:t>tag</a:t>
            </a:r>
            <a:r>
              <a:rPr lang="sk-SK" dirty="0"/>
              <a:t> </a:t>
            </a:r>
            <a:r>
              <a:rPr lang="sk-SK" dirty="0" err="1"/>
              <a:t>config</a:t>
            </a:r>
            <a:r>
              <a:rPr lang="sk-SK" dirty="0"/>
              <a:t>), </a:t>
            </a:r>
            <a:r>
              <a:rPr lang="sk-SK" dirty="0" err="1"/>
              <a:t>respecting</a:t>
            </a:r>
            <a:r>
              <a:rPr lang="sk-SK" dirty="0"/>
              <a:t> </a:t>
            </a:r>
            <a:r>
              <a:rPr lang="sk-SK" b="1" dirty="0" err="1"/>
              <a:t>semver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273263-E09C-594C-9002-F912CBE29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890044"/>
            <a:ext cx="8648700" cy="2222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0302A7C-AC51-7849-8FC0-80A1FDC72FEB}"/>
                  </a:ext>
                </a:extLst>
              </p14:cNvPr>
              <p14:cNvContentPartPr/>
              <p14:nvPr/>
            </p14:nvContentPartPr>
            <p14:xfrm>
              <a:off x="4720032" y="3231504"/>
              <a:ext cx="3562200" cy="342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0302A7C-AC51-7849-8FC0-80A1FDC72FE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11392" y="3222504"/>
                <a:ext cx="3579840" cy="5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8643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4CF0-705D-3C47-84FD-3BA71ED9F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npm scripts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ABE100-A90D-1049-A6E0-9DC9B9B13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sk-SK"/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F61000-E9C8-EF4D-B916-F5754A2D11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sk-SK" dirty="0"/>
              <a:t>To controll application</a:t>
            </a:r>
          </a:p>
          <a:p>
            <a:pPr lvl="1"/>
            <a:r>
              <a:rPr lang="sk-SK" dirty="0"/>
              <a:t>start, stop, restart, test</a:t>
            </a:r>
          </a:p>
          <a:p>
            <a:pPr marL="514350" indent="-514350">
              <a:buFont typeface="+mj-lt"/>
              <a:buAutoNum type="alphaUcPeriod"/>
            </a:pPr>
            <a:r>
              <a:rPr lang="sk-SK" dirty="0"/>
              <a:t>To controll package</a:t>
            </a:r>
          </a:p>
          <a:p>
            <a:pPr lvl="1"/>
            <a:r>
              <a:rPr lang="sk-SK" dirty="0"/>
              <a:t>install, uninstall, publish, version, shrinkwrap</a:t>
            </a:r>
          </a:p>
          <a:p>
            <a:pPr lvl="1"/>
            <a:r>
              <a:rPr lang="sk-SK" dirty="0"/>
              <a:t>pre*, post* hooks</a:t>
            </a:r>
          </a:p>
          <a:p>
            <a:pPr marL="514350" indent="-514350">
              <a:buFont typeface="+mj-lt"/>
              <a:buAutoNum type="alphaUcPeriod"/>
            </a:pPr>
            <a:r>
              <a:rPr lang="sk-SK" dirty="0"/>
              <a:t>To do anything</a:t>
            </a:r>
          </a:p>
          <a:p>
            <a:pPr lvl="1"/>
            <a:r>
              <a:rPr lang="sk-SK" dirty="0"/>
              <a:t>for custom purposes, as shortcuts for the tools mostly</a:t>
            </a:r>
          </a:p>
          <a:p>
            <a:r>
              <a:rPr lang="sk-SK" dirty="0"/>
              <a:t>Each of can have pre* and post* hooks </a:t>
            </a:r>
          </a:p>
          <a:p>
            <a:endParaRPr lang="sk-SK" dirty="0"/>
          </a:p>
          <a:p>
            <a:endParaRPr lang="sk-SK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D8286-EA38-2E42-A363-E84B3A637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/>
          <a:lstStyle/>
          <a:p>
            <a:r>
              <a:rPr lang="sk-SK"/>
              <a:t>Samples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7DE9A71-FFFF-8944-A824-9E3B813619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sk-SK" dirty="0"/>
              <a:t>TODO:</a:t>
            </a:r>
          </a:p>
        </p:txBody>
      </p:sp>
    </p:spTree>
    <p:extLst>
      <p:ext uri="{BB962C8B-B14F-4D97-AF65-F5344CB8AC3E}">
        <p14:creationId xmlns:p14="http://schemas.microsoft.com/office/powerpoint/2010/main" val="19935152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/>
          <p:cNvSpPr/>
          <p:nvPr/>
        </p:nvSpPr>
        <p:spPr>
          <a:xfrm>
            <a:off x="850022" y="2400551"/>
            <a:ext cx="2902810" cy="290281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/>
          </a:p>
        </p:txBody>
      </p:sp>
      <p:sp>
        <p:nvSpPr>
          <p:cNvPr id="35" name="Isosceles Triangle 34"/>
          <p:cNvSpPr/>
          <p:nvPr/>
        </p:nvSpPr>
        <p:spPr>
          <a:xfrm rot="14374632">
            <a:off x="1641998" y="2424911"/>
            <a:ext cx="215491" cy="17492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/>
          </a:p>
        </p:txBody>
      </p:sp>
      <p:sp>
        <p:nvSpPr>
          <p:cNvPr id="36" name="Rectangle 35"/>
          <p:cNvSpPr/>
          <p:nvPr/>
        </p:nvSpPr>
        <p:spPr>
          <a:xfrm>
            <a:off x="335798" y="4038056"/>
            <a:ext cx="1152040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install</a:t>
            </a:r>
            <a:endParaRPr lang="sk-SK" sz="2400" b="1" dirty="0">
              <a:solidFill>
                <a:schemeClr val="tx1"/>
              </a:solidFill>
            </a:endParaRPr>
          </a:p>
        </p:txBody>
      </p:sp>
      <p:sp>
        <p:nvSpPr>
          <p:cNvPr id="37" name="Titl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Package lifecycle scripts (npm scripts)</a:t>
            </a:r>
          </a:p>
        </p:txBody>
      </p:sp>
      <p:sp>
        <p:nvSpPr>
          <p:cNvPr id="66" name="Content Placeholder 65"/>
          <p:cNvSpPr>
            <a:spLocks noGrp="1"/>
          </p:cNvSpPr>
          <p:nvPr>
            <p:ph sz="half" idx="2"/>
          </p:nvPr>
        </p:nvSpPr>
        <p:spPr>
          <a:xfrm>
            <a:off x="4838308" y="1825625"/>
            <a:ext cx="6515492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several variations of steps executed, they depend on: </a:t>
            </a:r>
          </a:p>
          <a:p>
            <a:pPr marL="514350" indent="-514350">
              <a:buAutoNum type="alphaLcParenR"/>
            </a:pPr>
            <a:r>
              <a:rPr lang="en-US" dirty="0"/>
              <a:t>installable type (registry, folder,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)</a:t>
            </a:r>
          </a:p>
          <a:p>
            <a:pPr marL="514350" indent="-514350">
              <a:buAutoNum type="alphaLcParenR"/>
            </a:pPr>
            <a:r>
              <a:rPr lang="en-US" dirty="0"/>
              <a:t>install type</a:t>
            </a:r>
          </a:p>
          <a:p>
            <a:pPr marL="971550" lvl="1" indent="-514350">
              <a:buAutoNum type="alphaLcParenR"/>
            </a:pPr>
            <a:r>
              <a:rPr lang="en-US" dirty="0"/>
              <a:t>local</a:t>
            </a:r>
          </a:p>
          <a:p>
            <a:pPr marL="971550" lvl="1" indent="-514350">
              <a:buAutoNum type="alphaLcParenR"/>
            </a:pPr>
            <a:r>
              <a:rPr lang="en-US" dirty="0"/>
              <a:t>as transitive dependency </a:t>
            </a:r>
            <a:endParaRPr lang="sk-SK" dirty="0"/>
          </a:p>
        </p:txBody>
      </p:sp>
      <p:pic>
        <p:nvPicPr>
          <p:cNvPr id="41" name="Graphic 61" descr="Database">
            <a:extLst>
              <a:ext uri="{FF2B5EF4-FFF2-40B4-BE49-F238E27FC236}">
                <a16:creationId xmlns:a16="http://schemas.microsoft.com/office/drawing/2014/main" id="{2C764F09-EFB1-F64B-89CE-C082D2A9B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87043" y="1927126"/>
            <a:ext cx="914400" cy="914400"/>
          </a:xfrm>
          <a:prstGeom prst="rect">
            <a:avLst/>
          </a:prstGeom>
          <a:ln>
            <a:noFill/>
          </a:ln>
        </p:spPr>
      </p:pic>
      <p:pic>
        <p:nvPicPr>
          <p:cNvPr id="42" name="Content Placeholder 5" descr="Man">
            <a:extLst>
              <a:ext uri="{FF2B5EF4-FFF2-40B4-BE49-F238E27FC236}">
                <a16:creationId xmlns:a16="http://schemas.microsoft.com/office/drawing/2014/main" id="{F8152A08-DF4D-9448-A7A8-B27B7C523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19125" y="5045922"/>
            <a:ext cx="579778" cy="57977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5" name="Rectangle 44"/>
          <p:cNvSpPr/>
          <p:nvPr/>
        </p:nvSpPr>
        <p:spPr>
          <a:xfrm>
            <a:off x="4904881" y="5986159"/>
            <a:ext cx="1124432" cy="280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 dirty="0"/>
          </a:p>
        </p:txBody>
      </p:sp>
      <p:sp>
        <p:nvSpPr>
          <p:cNvPr id="46" name="Rectangle 45"/>
          <p:cNvSpPr/>
          <p:nvPr/>
        </p:nvSpPr>
        <p:spPr>
          <a:xfrm>
            <a:off x="3000027" y="2862206"/>
            <a:ext cx="1152040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publish</a:t>
            </a:r>
            <a:endParaRPr lang="sk-SK" sz="2400" b="1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751438" y="4638644"/>
            <a:ext cx="1152040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prepare</a:t>
            </a:r>
            <a:endParaRPr lang="sk-SK" sz="1400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016284" y="4540246"/>
            <a:ext cx="1152040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prepare</a:t>
            </a:r>
            <a:endParaRPr lang="sk-SK" sz="1400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62657" y="3827956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preinstall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29076" y="4387039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postinstall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14137" y="2801952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prepack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05332" y="3386219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postpack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3271476" y="3871917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prepack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197097" y="3215619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postpack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928967" y="2633873"/>
            <a:ext cx="1025049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postpublish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58" name="Isosceles Triangle 57"/>
          <p:cNvSpPr/>
          <p:nvPr/>
        </p:nvSpPr>
        <p:spPr>
          <a:xfrm rot="3243922">
            <a:off x="2758230" y="2419207"/>
            <a:ext cx="215491" cy="17492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/>
          </a:p>
        </p:txBody>
      </p:sp>
      <p:sp>
        <p:nvSpPr>
          <p:cNvPr id="59" name="Rectangle 58"/>
          <p:cNvSpPr/>
          <p:nvPr/>
        </p:nvSpPr>
        <p:spPr>
          <a:xfrm>
            <a:off x="430492" y="3095005"/>
            <a:ext cx="1152040" cy="2081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pack</a:t>
            </a:r>
            <a:endParaRPr lang="sk-SK" sz="1400" b="1" dirty="0">
              <a:solidFill>
                <a:schemeClr val="tx1"/>
              </a:solidFill>
            </a:endParaRPr>
          </a:p>
        </p:txBody>
      </p:sp>
      <p:sp>
        <p:nvSpPr>
          <p:cNvPr id="60" name="Isosceles Triangle 59"/>
          <p:cNvSpPr/>
          <p:nvPr/>
        </p:nvSpPr>
        <p:spPr>
          <a:xfrm rot="3243922">
            <a:off x="2812874" y="5081408"/>
            <a:ext cx="215491" cy="17492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/>
          </a:p>
        </p:txBody>
      </p:sp>
      <p:sp>
        <p:nvSpPr>
          <p:cNvPr id="61" name="Isosceles Triangle 60"/>
          <p:cNvSpPr/>
          <p:nvPr/>
        </p:nvSpPr>
        <p:spPr>
          <a:xfrm rot="14374632">
            <a:off x="1526145" y="5075113"/>
            <a:ext cx="215491" cy="17492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400"/>
          </a:p>
        </p:txBody>
      </p:sp>
      <p:sp>
        <p:nvSpPr>
          <p:cNvPr id="62" name="Rectangle 61"/>
          <p:cNvSpPr/>
          <p:nvPr/>
        </p:nvSpPr>
        <p:spPr>
          <a:xfrm>
            <a:off x="3218865" y="3452648"/>
            <a:ext cx="1152040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pack</a:t>
            </a:r>
            <a:endParaRPr lang="sk-SK" sz="1400" b="1" dirty="0">
              <a:solidFill>
                <a:schemeClr val="tx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197097" y="4256106"/>
            <a:ext cx="1173808" cy="193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prepublishOnly</a:t>
            </a:r>
            <a:endParaRPr lang="sk-SK" sz="1400" dirty="0">
              <a:solidFill>
                <a:schemeClr val="tx1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440263" y="5484681"/>
            <a:ext cx="1626911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</a:rPr>
              <a:t>start, stop, restart </a:t>
            </a:r>
          </a:p>
        </p:txBody>
      </p:sp>
      <p:sp>
        <p:nvSpPr>
          <p:cNvPr id="68" name="Rectangle 67"/>
          <p:cNvSpPr/>
          <p:nvPr/>
        </p:nvSpPr>
        <p:spPr>
          <a:xfrm>
            <a:off x="2440263" y="5718465"/>
            <a:ext cx="1626911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</a:rPr>
              <a:t>test</a:t>
            </a:r>
          </a:p>
        </p:txBody>
      </p:sp>
      <p:sp>
        <p:nvSpPr>
          <p:cNvPr id="69" name="Rectangle 68"/>
          <p:cNvSpPr/>
          <p:nvPr/>
        </p:nvSpPr>
        <p:spPr>
          <a:xfrm>
            <a:off x="2440263" y="5945620"/>
            <a:ext cx="1626911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</a:rPr>
              <a:t>version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440263" y="6176704"/>
            <a:ext cx="1626911" cy="328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err="1">
                <a:solidFill>
                  <a:schemeClr val="tx1"/>
                </a:solidFill>
              </a:rPr>
              <a:t>npm</a:t>
            </a:r>
            <a:r>
              <a:rPr lang="en-US" sz="1400" b="1" dirty="0">
                <a:solidFill>
                  <a:schemeClr val="tx1"/>
                </a:solidFill>
              </a:rPr>
              <a:t> run </a:t>
            </a:r>
            <a:r>
              <a:rPr lang="en-US" sz="1400" b="1" i="1" dirty="0" err="1">
                <a:solidFill>
                  <a:schemeClr val="tx1"/>
                </a:solidFill>
              </a:rPr>
              <a:t>mystep</a:t>
            </a:r>
            <a:endParaRPr lang="en-US" sz="1400" b="1" i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904881" y="6096689"/>
            <a:ext cx="61526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>
                <a:hlinkClick r:id="rId6"/>
              </a:rPr>
              <a:t>https://www.keithcirkel.co.uk/how-to-use-npm-as-a-build-tool/</a:t>
            </a:r>
            <a:endParaRPr lang="en-US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312924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FFAA6-69CA-0A4A-B6F3-A32CB510E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Package lifecycle scripts (npm scripts)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6191B9-5724-7445-A81E-E6AD9F7CA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76334"/>
            <a:ext cx="4345858" cy="823912"/>
          </a:xfrm>
        </p:spPr>
        <p:txBody>
          <a:bodyPr>
            <a:normAutofit lnSpcReduction="10000"/>
          </a:bodyPr>
          <a:lstStyle/>
          <a:p>
            <a:pPr algn="ctr"/>
            <a:r>
              <a:rPr lang="sk-SK" dirty="0"/>
              <a:t>Installed </a:t>
            </a:r>
          </a:p>
          <a:p>
            <a:pPr algn="ctr"/>
            <a:r>
              <a:rPr lang="sk-SK" dirty="0"/>
              <a:t>as dependency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48A7F3DF-25E1-FA40-8C04-60A4143424F6}"/>
              </a:ext>
            </a:extLst>
          </p:cNvPr>
          <p:cNvSpPr/>
          <p:nvPr/>
        </p:nvSpPr>
        <p:spPr>
          <a:xfrm>
            <a:off x="1376517" y="2831730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preinstall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A656FD0A-2F9E-D641-A326-BD07F9B09201}"/>
              </a:ext>
            </a:extLst>
          </p:cNvPr>
          <p:cNvSpPr txBox="1">
            <a:spLocks/>
          </p:cNvSpPr>
          <p:nvPr/>
        </p:nvSpPr>
        <p:spPr>
          <a:xfrm>
            <a:off x="3504028" y="1376334"/>
            <a:ext cx="305783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 dirty="0"/>
              <a:t>npm install </a:t>
            </a:r>
          </a:p>
          <a:p>
            <a:pPr algn="ctr"/>
            <a:r>
              <a:rPr lang="sk-SK" dirty="0"/>
              <a:t>&lt;registry&gt;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5A3827E7-176B-1D46-BC33-D57DAAA22BA0}"/>
              </a:ext>
            </a:extLst>
          </p:cNvPr>
          <p:cNvSpPr/>
          <p:nvPr/>
        </p:nvSpPr>
        <p:spPr>
          <a:xfrm>
            <a:off x="1376517" y="3388756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install</a:t>
            </a: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DC6D82FD-58C8-E443-8158-DE77B3B21196}"/>
              </a:ext>
            </a:extLst>
          </p:cNvPr>
          <p:cNvSpPr/>
          <p:nvPr/>
        </p:nvSpPr>
        <p:spPr>
          <a:xfrm>
            <a:off x="4293942" y="4534650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 err="1"/>
              <a:t>prepublish</a:t>
            </a:r>
            <a:endParaRPr lang="en-US" sz="2000" kern="1200" dirty="0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4F3F78B1-025E-0643-B6D7-09F26D441F29}"/>
              </a:ext>
            </a:extLst>
          </p:cNvPr>
          <p:cNvSpPr/>
          <p:nvPr/>
        </p:nvSpPr>
        <p:spPr>
          <a:xfrm>
            <a:off x="4293942" y="510258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B4C7E7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prepare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674905B-B3B9-6249-BAC7-6885CDE3725B}"/>
              </a:ext>
            </a:extLst>
          </p:cNvPr>
          <p:cNvGrpSpPr/>
          <p:nvPr/>
        </p:nvGrpSpPr>
        <p:grpSpPr>
          <a:xfrm>
            <a:off x="9460388" y="5419040"/>
            <a:ext cx="1679347" cy="767409"/>
            <a:chOff x="8416343" y="4250759"/>
            <a:chExt cx="1445412" cy="767409"/>
          </a:xfrm>
          <a:solidFill>
            <a:srgbClr val="B4C7E7"/>
          </a:solidFill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B14D79A-0BA4-9B41-9F63-275D9D1B50FC}"/>
                </a:ext>
              </a:extLst>
            </p:cNvPr>
            <p:cNvSpPr/>
            <p:nvPr/>
          </p:nvSpPr>
          <p:spPr>
            <a:xfrm rot="10800000">
              <a:off x="8416343" y="4250759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5F61AD9-1D3E-154A-B77B-C54AF0163037}"/>
                </a:ext>
              </a:extLst>
            </p:cNvPr>
            <p:cNvSpPr txBox="1"/>
            <p:nvPr/>
          </p:nvSpPr>
          <p:spPr>
            <a:xfrm>
              <a:off x="8706143" y="4379526"/>
              <a:ext cx="1006622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sk-SK" sz="2000" dirty="0">
                  <a:solidFill>
                    <a:schemeClr val="bg1"/>
                  </a:solidFill>
                </a:rPr>
                <a:t>prepare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F1CCEDD-2CB9-5B40-93D8-C867F59E2CC5}"/>
              </a:ext>
            </a:extLst>
          </p:cNvPr>
          <p:cNvGrpSpPr/>
          <p:nvPr/>
        </p:nvGrpSpPr>
        <p:grpSpPr>
          <a:xfrm>
            <a:off x="9460388" y="5959642"/>
            <a:ext cx="1679346" cy="767409"/>
            <a:chOff x="8416343" y="4280255"/>
            <a:chExt cx="1445412" cy="767409"/>
          </a:xfrm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28CCEDB-5647-524F-B428-E5AF5395AC67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CB16C06-B421-FA4B-B654-A8BBC95C98D0}"/>
                </a:ext>
              </a:extLst>
            </p:cNvPr>
            <p:cNvSpPr txBox="1"/>
            <p:nvPr/>
          </p:nvSpPr>
          <p:spPr>
            <a:xfrm>
              <a:off x="8582974" y="4366446"/>
              <a:ext cx="1112152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>
                  <a:solidFill>
                    <a:schemeClr val="bg1"/>
                  </a:solidFill>
                </a:rPr>
                <a:t>prepublish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169CA0-81B3-0F4F-92D6-7B2AFAA8C8F3}"/>
              </a:ext>
            </a:extLst>
          </p:cNvPr>
          <p:cNvGrpSpPr/>
          <p:nvPr/>
        </p:nvGrpSpPr>
        <p:grpSpPr>
          <a:xfrm>
            <a:off x="9460388" y="4891260"/>
            <a:ext cx="2048167" cy="767409"/>
            <a:chOff x="8409296" y="4280255"/>
            <a:chExt cx="1771447" cy="767409"/>
          </a:xfrm>
        </p:grpSpPr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D55D5C59-BA5A-C04B-9E89-A38D53E0D673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B0BFDB-8FAB-CE40-A7AA-7D58B6EF995B}"/>
                </a:ext>
              </a:extLst>
            </p:cNvPr>
            <p:cNvSpPr txBox="1"/>
            <p:nvPr/>
          </p:nvSpPr>
          <p:spPr>
            <a:xfrm>
              <a:off x="8409296" y="4440817"/>
              <a:ext cx="177144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sk-SK" sz="2000" dirty="0">
                  <a:solidFill>
                    <a:schemeClr val="bg1"/>
                  </a:solidFill>
                </a:rPr>
                <a:t>prepublishOnly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3D51A21-7327-F24F-B238-23F655824EEC}"/>
              </a:ext>
            </a:extLst>
          </p:cNvPr>
          <p:cNvGrpSpPr/>
          <p:nvPr/>
        </p:nvGrpSpPr>
        <p:grpSpPr>
          <a:xfrm>
            <a:off x="9464460" y="4355644"/>
            <a:ext cx="1671202" cy="767409"/>
            <a:chOff x="8416343" y="4280255"/>
            <a:chExt cx="1445412" cy="767409"/>
          </a:xfrm>
        </p:grpSpPr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935AB72D-114D-814C-B115-7BC4F52D10B7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D1FDC43-DC3F-A347-9114-2B0EE62E3F86}"/>
                </a:ext>
              </a:extLst>
            </p:cNvPr>
            <p:cNvSpPr txBox="1"/>
            <p:nvPr/>
          </p:nvSpPr>
          <p:spPr>
            <a:xfrm>
              <a:off x="8700510" y="4415761"/>
              <a:ext cx="88049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prepack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9B75459-C7B6-D34C-BBC8-4554F24BA971}"/>
              </a:ext>
            </a:extLst>
          </p:cNvPr>
          <p:cNvGrpSpPr/>
          <p:nvPr/>
        </p:nvGrpSpPr>
        <p:grpSpPr>
          <a:xfrm>
            <a:off x="9457615" y="3311675"/>
            <a:ext cx="1671202" cy="767409"/>
            <a:chOff x="8416343" y="4280255"/>
            <a:chExt cx="1445412" cy="767409"/>
          </a:xfrm>
        </p:grpSpPr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5C762FFB-D015-8341-B4E1-65AC4C617EBA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262085A-4E9C-734C-B57C-A91539078362}"/>
                </a:ext>
              </a:extLst>
            </p:cNvPr>
            <p:cNvSpPr txBox="1"/>
            <p:nvPr/>
          </p:nvSpPr>
          <p:spPr>
            <a:xfrm>
              <a:off x="8655229" y="4415761"/>
              <a:ext cx="97105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postpack</a:t>
              </a:r>
            </a:p>
          </p:txBody>
        </p:sp>
      </p:grpSp>
      <p:sp>
        <p:nvSpPr>
          <p:cNvPr id="67" name="Freeform 66">
            <a:extLst>
              <a:ext uri="{FF2B5EF4-FFF2-40B4-BE49-F238E27FC236}">
                <a16:creationId xmlns:a16="http://schemas.microsoft.com/office/drawing/2014/main" id="{940ACEF7-89D6-1543-AB50-6F649FA60E80}"/>
              </a:ext>
            </a:extLst>
          </p:cNvPr>
          <p:cNvSpPr/>
          <p:nvPr/>
        </p:nvSpPr>
        <p:spPr>
          <a:xfrm rot="10800000">
            <a:off x="9452240" y="2257098"/>
            <a:ext cx="167120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2000" kern="120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85F0C18-6885-9D4E-A4BC-4C74EAAE3B6D}"/>
              </a:ext>
            </a:extLst>
          </p:cNvPr>
          <p:cNvSpPr txBox="1"/>
          <p:nvPr/>
        </p:nvSpPr>
        <p:spPr>
          <a:xfrm>
            <a:off x="9589413" y="2395955"/>
            <a:ext cx="1396857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k-SK" sz="2000" dirty="0">
                <a:solidFill>
                  <a:schemeClr val="bg1"/>
                </a:solidFill>
              </a:rPr>
              <a:t>postpublish</a:t>
            </a:r>
          </a:p>
        </p:txBody>
      </p:sp>
      <p:sp>
        <p:nvSpPr>
          <p:cNvPr id="69" name="Text Placeholder 16">
            <a:extLst>
              <a:ext uri="{FF2B5EF4-FFF2-40B4-BE49-F238E27FC236}">
                <a16:creationId xmlns:a16="http://schemas.microsoft.com/office/drawing/2014/main" id="{98B71177-6722-AD48-B19C-8BBDC8DA9149}"/>
              </a:ext>
            </a:extLst>
          </p:cNvPr>
          <p:cNvSpPr txBox="1">
            <a:spLocks/>
          </p:cNvSpPr>
          <p:nvPr/>
        </p:nvSpPr>
        <p:spPr>
          <a:xfrm>
            <a:off x="9307426" y="1376334"/>
            <a:ext cx="193310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/>
              <a:t>npm </a:t>
            </a:r>
          </a:p>
          <a:p>
            <a:pPr algn="ctr"/>
            <a:r>
              <a:rPr lang="sk-SK"/>
              <a:t>publish</a:t>
            </a:r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3665F1C2-F728-1D45-96A3-C179FAEA4AA0}"/>
              </a:ext>
            </a:extLst>
          </p:cNvPr>
          <p:cNvSpPr/>
          <p:nvPr/>
        </p:nvSpPr>
        <p:spPr>
          <a:xfrm>
            <a:off x="1368369" y="3945782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E4820B38-A0B1-344D-8435-0B129527C88A}"/>
              </a:ext>
            </a:extLst>
          </p:cNvPr>
          <p:cNvSpPr/>
          <p:nvPr/>
        </p:nvSpPr>
        <p:spPr>
          <a:xfrm>
            <a:off x="4310238" y="2855201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preinstall</a:t>
            </a:r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ED91E376-1BC2-014E-B125-1C4972B8B82A}"/>
              </a:ext>
            </a:extLst>
          </p:cNvPr>
          <p:cNvSpPr/>
          <p:nvPr/>
        </p:nvSpPr>
        <p:spPr>
          <a:xfrm>
            <a:off x="4310238" y="3412227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install</a:t>
            </a:r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47A99AB5-1A75-DE40-B87A-F3D72698909D}"/>
              </a:ext>
            </a:extLst>
          </p:cNvPr>
          <p:cNvSpPr/>
          <p:nvPr/>
        </p:nvSpPr>
        <p:spPr>
          <a:xfrm>
            <a:off x="4302090" y="396925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B9AC8584-2A74-464D-A393-46173B31454D}"/>
              </a:ext>
            </a:extLst>
          </p:cNvPr>
          <p:cNvSpPr/>
          <p:nvPr/>
        </p:nvSpPr>
        <p:spPr>
          <a:xfrm>
            <a:off x="6800581" y="2644818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prepack</a:t>
            </a:r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2EC8034C-0E3A-F843-B276-B75596EA1B6C}"/>
              </a:ext>
            </a:extLst>
          </p:cNvPr>
          <p:cNvSpPr/>
          <p:nvPr/>
        </p:nvSpPr>
        <p:spPr>
          <a:xfrm>
            <a:off x="6808729" y="3721885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postpack</a:t>
            </a:r>
          </a:p>
        </p:txBody>
      </p:sp>
      <p:sp>
        <p:nvSpPr>
          <p:cNvPr id="76" name="Text Placeholder 16">
            <a:extLst>
              <a:ext uri="{FF2B5EF4-FFF2-40B4-BE49-F238E27FC236}">
                <a16:creationId xmlns:a16="http://schemas.microsoft.com/office/drawing/2014/main" id="{DCA5E407-BBE4-2D47-8F83-F9BF6E111553}"/>
              </a:ext>
            </a:extLst>
          </p:cNvPr>
          <p:cNvSpPr txBox="1">
            <a:spLocks/>
          </p:cNvSpPr>
          <p:nvPr/>
        </p:nvSpPr>
        <p:spPr>
          <a:xfrm>
            <a:off x="5908015" y="1374278"/>
            <a:ext cx="305783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/>
              <a:t>npm install </a:t>
            </a:r>
          </a:p>
          <a:p>
            <a:pPr algn="ctr"/>
            <a:r>
              <a:rPr lang="sk-SK"/>
              <a:t>&lt;git+ssh&gt;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AA626F6-5194-4A42-B032-CFFDAD254E80}"/>
              </a:ext>
            </a:extLst>
          </p:cNvPr>
          <p:cNvSpPr/>
          <p:nvPr/>
        </p:nvSpPr>
        <p:spPr>
          <a:xfrm>
            <a:off x="839788" y="6106123"/>
            <a:ext cx="3636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https://docs.npmjs.com/misc/scripts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6999765-2CF1-BC40-8ADA-7981D9014835}"/>
              </a:ext>
            </a:extLst>
          </p:cNvPr>
          <p:cNvGrpSpPr/>
          <p:nvPr/>
        </p:nvGrpSpPr>
        <p:grpSpPr>
          <a:xfrm>
            <a:off x="9457615" y="2799547"/>
            <a:ext cx="1671202" cy="767409"/>
            <a:chOff x="8416343" y="4280255"/>
            <a:chExt cx="1445412" cy="767409"/>
          </a:xfrm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3FBEB0F4-0086-F84F-B41E-4D1152D9FA5D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EBE87CB-C249-C04A-8F99-514C7A7D42F6}"/>
                </a:ext>
              </a:extLst>
            </p:cNvPr>
            <p:cNvSpPr txBox="1"/>
            <p:nvPr/>
          </p:nvSpPr>
          <p:spPr>
            <a:xfrm>
              <a:off x="8733009" y="4415761"/>
              <a:ext cx="8154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publish</a:t>
              </a:r>
            </a:p>
          </p:txBody>
        </p:sp>
      </p:grpSp>
      <p:sp>
        <p:nvSpPr>
          <p:cNvPr id="38" name="Freeform 37">
            <a:extLst>
              <a:ext uri="{FF2B5EF4-FFF2-40B4-BE49-F238E27FC236}">
                <a16:creationId xmlns:a16="http://schemas.microsoft.com/office/drawing/2014/main" id="{1EFD1231-C1E6-0A4C-97F8-F778FADE607B}"/>
              </a:ext>
            </a:extLst>
          </p:cNvPr>
          <p:cNvSpPr/>
          <p:nvPr/>
        </p:nvSpPr>
        <p:spPr>
          <a:xfrm>
            <a:off x="6808729" y="42796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preinstall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F7FA94A2-C591-954B-9FE0-F508000A000F}"/>
              </a:ext>
            </a:extLst>
          </p:cNvPr>
          <p:cNvSpPr/>
          <p:nvPr/>
        </p:nvSpPr>
        <p:spPr>
          <a:xfrm>
            <a:off x="6808729" y="4836699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install</a:t>
            </a: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005F3067-FFE7-C943-B2F7-F1B631F7A502}"/>
              </a:ext>
            </a:extLst>
          </p:cNvPr>
          <p:cNvSpPr/>
          <p:nvPr/>
        </p:nvSpPr>
        <p:spPr>
          <a:xfrm>
            <a:off x="6808729" y="53809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F7FA94A2-C591-954B-9FE0-F508000A000F}"/>
              </a:ext>
            </a:extLst>
          </p:cNvPr>
          <p:cNvSpPr/>
          <p:nvPr/>
        </p:nvSpPr>
        <p:spPr>
          <a:xfrm>
            <a:off x="6800581" y="31783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pack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6999765-2CF1-BC40-8ADA-7981D9014835}"/>
              </a:ext>
            </a:extLst>
          </p:cNvPr>
          <p:cNvGrpSpPr/>
          <p:nvPr/>
        </p:nvGrpSpPr>
        <p:grpSpPr>
          <a:xfrm>
            <a:off x="9468536" y="3831744"/>
            <a:ext cx="1671202" cy="767409"/>
            <a:chOff x="8416343" y="4280255"/>
            <a:chExt cx="1445412" cy="76740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3FBEB0F4-0086-F84F-B41E-4D1152D9FA5D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EBE87CB-C249-C04A-8F99-514C7A7D42F6}"/>
                </a:ext>
              </a:extLst>
            </p:cNvPr>
            <p:cNvSpPr txBox="1"/>
            <p:nvPr/>
          </p:nvSpPr>
          <p:spPr>
            <a:xfrm>
              <a:off x="8851549" y="4415761"/>
              <a:ext cx="57841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pack</a:t>
              </a:r>
              <a:endParaRPr lang="sk-SK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8412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EABAB6-8AAB-6E44-A829-42F9019BF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3847028"/>
            <a:ext cx="5181600" cy="19006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90BA63-84C3-8D43-AE88-0487F5FF7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npm - </a:t>
            </a:r>
            <a:r>
              <a:rPr lang="sk-SK">
                <a:hlinkClick r:id="rId3"/>
              </a:rPr>
              <a:t>https://www.npmjs.com/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2641F-7C93-1B4B-8295-FA4DA5C0A4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: </a:t>
            </a:r>
          </a:p>
          <a:p>
            <a:pPr lvl="1"/>
            <a:r>
              <a:rPr lang="sk-SK" b="1" dirty="0" err="1"/>
              <a:t>package</a:t>
            </a:r>
            <a:r>
              <a:rPr lang="sk-SK" b="1" dirty="0"/>
              <a:t> manager </a:t>
            </a:r>
            <a:r>
              <a:rPr lang="sk-SK" dirty="0" err="1"/>
              <a:t>for</a:t>
            </a:r>
            <a:r>
              <a:rPr lang="sk-SK" dirty="0"/>
              <a:t> JavaScript </a:t>
            </a:r>
          </a:p>
          <a:p>
            <a:pPr lvl="1"/>
            <a:r>
              <a:rPr lang="sk-SK" dirty="0"/>
              <a:t>and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world’s</a:t>
            </a:r>
            <a:r>
              <a:rPr lang="sk-SK" dirty="0"/>
              <a:t> </a:t>
            </a:r>
            <a:r>
              <a:rPr lang="sk-SK" dirty="0" err="1"/>
              <a:t>largest</a:t>
            </a:r>
            <a:r>
              <a:rPr lang="sk-SK" dirty="0"/>
              <a:t> </a:t>
            </a:r>
            <a:r>
              <a:rPr lang="sk-SK" b="1" dirty="0"/>
              <a:t>software </a:t>
            </a:r>
            <a:r>
              <a:rPr lang="sk-SK" b="1" dirty="0" err="1"/>
              <a:t>registry</a:t>
            </a:r>
            <a:endParaRPr lang="sk-SK" b="1" dirty="0"/>
          </a:p>
          <a:p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npm</a:t>
            </a:r>
            <a:r>
              <a:rPr lang="sk-SK" dirty="0"/>
              <a:t> to: </a:t>
            </a:r>
          </a:p>
          <a:p>
            <a:pPr lvl="1"/>
            <a:r>
              <a:rPr lang="sk-SK" b="1" dirty="0" err="1"/>
              <a:t>install</a:t>
            </a:r>
            <a:r>
              <a:rPr lang="sk-SK" b="1" dirty="0"/>
              <a:t>, </a:t>
            </a:r>
          </a:p>
          <a:p>
            <a:pPr lvl="1"/>
            <a:r>
              <a:rPr lang="sk-SK" dirty="0" err="1"/>
              <a:t>share</a:t>
            </a:r>
            <a:r>
              <a:rPr lang="sk-SK" dirty="0"/>
              <a:t>, and </a:t>
            </a:r>
            <a:r>
              <a:rPr lang="sk-SK" dirty="0" err="1"/>
              <a:t>distribute</a:t>
            </a:r>
            <a:r>
              <a:rPr lang="sk-SK" dirty="0"/>
              <a:t> </a:t>
            </a:r>
            <a:r>
              <a:rPr lang="sk-SK" dirty="0" err="1"/>
              <a:t>code</a:t>
            </a:r>
            <a:r>
              <a:rPr lang="sk-SK" dirty="0"/>
              <a:t>; </a:t>
            </a:r>
          </a:p>
          <a:p>
            <a:pPr lvl="1"/>
            <a:r>
              <a:rPr lang="sk-SK" b="1" dirty="0" err="1"/>
              <a:t>manage</a:t>
            </a:r>
            <a:r>
              <a:rPr lang="sk-SK" b="1" dirty="0"/>
              <a:t> </a:t>
            </a:r>
            <a:r>
              <a:rPr lang="sk-SK" b="1" dirty="0" err="1"/>
              <a:t>dependencies</a:t>
            </a:r>
            <a:r>
              <a:rPr lang="sk-SK" b="1" dirty="0"/>
              <a:t> in </a:t>
            </a:r>
            <a:r>
              <a:rPr lang="sk-SK" b="1" dirty="0" err="1"/>
              <a:t>your</a:t>
            </a:r>
            <a:r>
              <a:rPr lang="sk-SK" b="1" dirty="0"/>
              <a:t> </a:t>
            </a:r>
            <a:r>
              <a:rPr lang="sk-SK" b="1" dirty="0" err="1"/>
              <a:t>projects</a:t>
            </a:r>
            <a:r>
              <a:rPr lang="sk-SK" dirty="0"/>
              <a:t>; </a:t>
            </a:r>
          </a:p>
          <a:p>
            <a:pPr lvl="1"/>
            <a:r>
              <a:rPr lang="sk-SK" dirty="0"/>
              <a:t>and </a:t>
            </a:r>
            <a:r>
              <a:rPr lang="sk-SK" dirty="0" err="1"/>
              <a:t>share</a:t>
            </a:r>
            <a:r>
              <a:rPr lang="sk-SK" dirty="0"/>
              <a:t> &amp; </a:t>
            </a:r>
            <a:r>
              <a:rPr lang="sk-SK" dirty="0" err="1"/>
              <a:t>receive</a:t>
            </a:r>
            <a:r>
              <a:rPr lang="sk-SK" dirty="0"/>
              <a:t> feedback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others</a:t>
            </a:r>
            <a:br>
              <a:rPr lang="sk-SK" dirty="0"/>
            </a:br>
            <a:endParaRPr lang="sk-S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72A16D-BDFD-B14B-9310-D59A3D266F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0" y="1703571"/>
            <a:ext cx="5181600" cy="2297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BBD4EB-47C2-1C45-BBDA-FB5B9C707B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5600334"/>
            <a:ext cx="5257800" cy="80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512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4CF0-705D-3C47-84FD-3BA71ED9F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npm scripts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ABE100-A90D-1049-A6E0-9DC9B9B13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sk-SK"/>
              <a:t>Can be written using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F61000-E9C8-EF4D-B916-F5754A2D11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sk-SK"/>
              <a:t>npm binary from devDependencies</a:t>
            </a:r>
          </a:p>
          <a:p>
            <a:r>
              <a:rPr lang="sk-SK"/>
              <a:t>custom javascript code node ./script.js</a:t>
            </a:r>
          </a:p>
          <a:p>
            <a:r>
              <a:rPr lang="sk-SK"/>
              <a:t>bash or other shell</a:t>
            </a:r>
          </a:p>
          <a:p>
            <a:r>
              <a:rPr lang="sk-SK"/>
              <a:t>other exacutable on path</a:t>
            </a:r>
          </a:p>
          <a:p>
            <a:endParaRPr lang="sk-SK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D8286-EA38-2E42-A363-E84B3A637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/>
          <a:lstStyle/>
          <a:p>
            <a:r>
              <a:rPr lang="sk-SK"/>
              <a:t>Samples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7DE9A71-FFFF-8944-A824-9E3B813619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sk-SK"/>
              <a:t>TODO:</a:t>
            </a:r>
          </a:p>
        </p:txBody>
      </p:sp>
    </p:spTree>
    <p:extLst>
      <p:ext uri="{BB962C8B-B14F-4D97-AF65-F5344CB8AC3E}">
        <p14:creationId xmlns:p14="http://schemas.microsoft.com/office/powerpoint/2010/main" val="1706066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72A40-5D9B-7542-97EC-F07DCB12B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npm cli - overview of commands</a:t>
            </a:r>
            <a:endParaRPr lang="sk-SK" dirty="0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9707028E-55B9-EC47-9275-A4790E47A61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60935"/>
          <a:ext cx="10515601" cy="4280717"/>
        </p:xfrm>
        <a:graphic>
          <a:graphicData uri="http://schemas.openxmlformats.org/drawingml/2006/table">
            <a:tbl>
              <a:tblPr/>
              <a:tblGrid>
                <a:gridCol w="782877">
                  <a:extLst>
                    <a:ext uri="{9D8B030D-6E8A-4147-A177-3AD203B41FA5}">
                      <a16:colId xmlns:a16="http://schemas.microsoft.com/office/drawing/2014/main" val="2454290112"/>
                    </a:ext>
                  </a:extLst>
                </a:gridCol>
                <a:gridCol w="2135687">
                  <a:extLst>
                    <a:ext uri="{9D8B030D-6E8A-4147-A177-3AD203B41FA5}">
                      <a16:colId xmlns:a16="http://schemas.microsoft.com/office/drawing/2014/main" val="907411698"/>
                    </a:ext>
                  </a:extLst>
                </a:gridCol>
                <a:gridCol w="250521">
                  <a:extLst>
                    <a:ext uri="{9D8B030D-6E8A-4147-A177-3AD203B41FA5}">
                      <a16:colId xmlns:a16="http://schemas.microsoft.com/office/drawing/2014/main" val="497602311"/>
                    </a:ext>
                  </a:extLst>
                </a:gridCol>
                <a:gridCol w="876822">
                  <a:extLst>
                    <a:ext uri="{9D8B030D-6E8A-4147-A177-3AD203B41FA5}">
                      <a16:colId xmlns:a16="http://schemas.microsoft.com/office/drawing/2014/main" val="3531798278"/>
                    </a:ext>
                  </a:extLst>
                </a:gridCol>
                <a:gridCol w="2755726">
                  <a:extLst>
                    <a:ext uri="{9D8B030D-6E8A-4147-A177-3AD203B41FA5}">
                      <a16:colId xmlns:a16="http://schemas.microsoft.com/office/drawing/2014/main" val="2195409513"/>
                    </a:ext>
                  </a:extLst>
                </a:gridCol>
                <a:gridCol w="325677">
                  <a:extLst>
                    <a:ext uri="{9D8B030D-6E8A-4147-A177-3AD203B41FA5}">
                      <a16:colId xmlns:a16="http://schemas.microsoft.com/office/drawing/2014/main" val="2937582827"/>
                    </a:ext>
                  </a:extLst>
                </a:gridCol>
                <a:gridCol w="707721">
                  <a:extLst>
                    <a:ext uri="{9D8B030D-6E8A-4147-A177-3AD203B41FA5}">
                      <a16:colId xmlns:a16="http://schemas.microsoft.com/office/drawing/2014/main" val="4078210190"/>
                    </a:ext>
                  </a:extLst>
                </a:gridCol>
                <a:gridCol w="2680570">
                  <a:extLst>
                    <a:ext uri="{9D8B030D-6E8A-4147-A177-3AD203B41FA5}">
                      <a16:colId xmlns:a16="http://schemas.microsoft.com/office/drawing/2014/main" val="3087157408"/>
                    </a:ext>
                  </a:extLst>
                </a:gridCol>
              </a:tblGrid>
              <a:tr h="216989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Working with your package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Installing Dependencies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Building and Publishing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58813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init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create a package.json file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4609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update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Update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rebuild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Rebuild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28829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uninstall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Remove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Create a tarball from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398998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restart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Restart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install-test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npm install + npm test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publish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Publish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0976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stop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Stop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link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Symlink a package folder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Bump a package version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2074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dist-tag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Modify package distribution tags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433082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run-script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arbitrary package scripts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 a project with a clean slate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deprecate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Deprecate a version of a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34085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install-ci-test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npm ci + npm test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unpublish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Remove a package from the registry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095283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endParaRPr lang="sk-SK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697145"/>
                  </a:ext>
                </a:extLst>
              </a:tr>
              <a:tr h="216989"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Configuration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Managing Dependencies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sk-SK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sk-SK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Searching registry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6708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config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 the npm configuration files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List installed packages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search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Search for packages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770628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 npm bin folder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outdated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 for outdated packages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view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View registry info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361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 npm root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a security audit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bugs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Bugs for a package in a web browser maybe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035307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prefix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 prefix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docs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Docs for a package in a web browser maybe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9842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prune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Remove extraneous packages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 package repository page in the browser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6477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cache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Manipulates packages cache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dedupe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 duplication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 your favorite packages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4079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shrinkwrap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Lock down dependency versions for publication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stars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View packages marked as favorites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780215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311624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98794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completion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 Completion for npm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edit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Edit an installed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hook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 registry hooks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33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explore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 an installed package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ping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Ping npm registry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109536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doctor</a:t>
                      </a:r>
                    </a:p>
                  </a:txBody>
                  <a:tcPr marL="56334" marR="6259" marT="62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 your environments</a:t>
                      </a:r>
                    </a:p>
                  </a:txBody>
                  <a:tcPr marL="56334" marR="6259" marT="625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961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16077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74853-DF8E-2F40-BDCF-558D5AAF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Docs</a:t>
            </a:r>
            <a:r>
              <a:rPr lang="sk-SK" dirty="0"/>
              <a:t>, </a:t>
            </a:r>
            <a:r>
              <a:rPr lang="sk-SK" dirty="0" err="1"/>
              <a:t>learn</a:t>
            </a:r>
            <a:r>
              <a:rPr lang="sk-SK" dirty="0"/>
              <a:t> </a:t>
            </a:r>
            <a:r>
              <a:rPr lang="sk-SK" dirty="0" err="1"/>
              <a:t>youself</a:t>
            </a:r>
            <a:r>
              <a:rPr lang="sk-SK" dirty="0"/>
              <a:t> </a:t>
            </a:r>
            <a:r>
              <a:rPr lang="sk-SK" dirty="0">
                <a:hlinkClick r:id="rId2"/>
              </a:rPr>
              <a:t>https://docs.npmjs.com</a:t>
            </a:r>
            <a:endParaRPr lang="sk-SK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B251E4-C395-1047-913B-E62BD54E1B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3827681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75E177-15C0-F64B-A4A2-992996FDA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961" y="1642702"/>
            <a:ext cx="4616291" cy="444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895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9B83-F182-9E4B-98D6-A6C2F689F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CLI </a:t>
            </a:r>
            <a:r>
              <a:rPr lang="sk-SK" dirty="0" err="1"/>
              <a:t>Examples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B5980-BEB1-074C-BD81-1E08B9CDD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57930" cy="4351338"/>
          </a:xfrm>
        </p:spPr>
        <p:txBody>
          <a:bodyPr/>
          <a:lstStyle/>
          <a:p>
            <a:r>
              <a:rPr lang="sk-SK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sk-SK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k-SK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</a:t>
            </a:r>
            <a:r>
              <a:rPr lang="sk-SK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eslint-config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jsontool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-a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n; do </a:t>
            </a:r>
            <a:r>
              <a:rPr lang="sk-SK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sk-SK" b="1" dirty="0">
                <a:latin typeface="Courier New" panose="02070309020205020404" pitchFamily="49" charset="0"/>
                <a:cs typeface="Courier New" panose="02070309020205020404" pitchFamily="49" charset="0"/>
              </a:rPr>
              <a:t> show "$n"  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jsontool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-d"|" -a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repository.url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k-SK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sk-SK" dirty="0">
                <a:latin typeface="Courier New" panose="02070309020205020404" pitchFamily="49" charset="0"/>
                <a:cs typeface="Courier New" panose="02070309020205020404" pitchFamily="49" charset="0"/>
              </a:rPr>
              <a:t>; done</a:t>
            </a:r>
          </a:p>
          <a:p>
            <a:endParaRPr lang="sk-S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9BF0C6-5179-A042-8890-44DDEE8D7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408" y="3685831"/>
            <a:ext cx="6655904" cy="273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509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F35D-623A-FD4C-B6D3-A6983732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npm</a:t>
            </a:r>
            <a:r>
              <a:rPr lang="sk-SK" dirty="0"/>
              <a:t> audit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EFA349-DCD4-034A-A4E7-EE6F2AAF9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03623" cy="2986218"/>
          </a:xfrm>
        </p:spPr>
        <p:txBody>
          <a:bodyPr>
            <a:normAutofit fontScale="77500" lnSpcReduction="20000"/>
          </a:bodyPr>
          <a:lstStyle/>
          <a:p>
            <a:r>
              <a:rPr lang="sk-SK" dirty="0" err="1"/>
              <a:t>Also</a:t>
            </a:r>
            <a:r>
              <a:rPr lang="sk-SK" dirty="0"/>
              <a:t> as part of 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install</a:t>
            </a:r>
            <a:endParaRPr lang="sk-SK" dirty="0"/>
          </a:p>
          <a:p>
            <a:r>
              <a:rPr lang="sk-SK" dirty="0" err="1"/>
              <a:t>Scan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project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vulnerabilities</a:t>
            </a:r>
            <a:r>
              <a:rPr lang="sk-SK" dirty="0"/>
              <a:t> and </a:t>
            </a:r>
            <a:r>
              <a:rPr lang="sk-SK" dirty="0" err="1"/>
              <a:t>automatically</a:t>
            </a:r>
            <a:r>
              <a:rPr lang="sk-SK" dirty="0"/>
              <a:t> </a:t>
            </a:r>
            <a:r>
              <a:rPr lang="sk-SK" dirty="0" err="1"/>
              <a:t>install</a:t>
            </a:r>
            <a:r>
              <a:rPr lang="sk-SK" dirty="0"/>
              <a:t> </a:t>
            </a:r>
            <a:r>
              <a:rPr lang="sk-SK" dirty="0" err="1"/>
              <a:t>any</a:t>
            </a:r>
            <a:r>
              <a:rPr lang="sk-SK" dirty="0"/>
              <a:t> </a:t>
            </a:r>
            <a:r>
              <a:rPr lang="sk-SK" dirty="0" err="1"/>
              <a:t>compatible</a:t>
            </a:r>
            <a:r>
              <a:rPr lang="sk-SK" dirty="0"/>
              <a:t> </a:t>
            </a:r>
            <a:r>
              <a:rPr lang="sk-SK" dirty="0" err="1"/>
              <a:t>updates</a:t>
            </a:r>
            <a:r>
              <a:rPr lang="sk-SK" dirty="0"/>
              <a:t> to </a:t>
            </a:r>
            <a:r>
              <a:rPr lang="sk-SK" dirty="0" err="1"/>
              <a:t>vulnerable</a:t>
            </a:r>
            <a:r>
              <a:rPr lang="sk-SK" dirty="0"/>
              <a:t> </a:t>
            </a:r>
            <a:r>
              <a:rPr lang="sk-SK" dirty="0" err="1"/>
              <a:t>dependencies</a:t>
            </a:r>
            <a:endParaRPr lang="sk-SK" dirty="0"/>
          </a:p>
          <a:p>
            <a:r>
              <a:rPr lang="sk-SK" dirty="0"/>
              <a:t>Rôzne levely opráv od update </a:t>
            </a:r>
            <a:r>
              <a:rPr lang="sk-SK" dirty="0" err="1"/>
              <a:t>transitive</a:t>
            </a:r>
            <a:r>
              <a:rPr lang="sk-SK" dirty="0"/>
              <a:t> </a:t>
            </a:r>
            <a:r>
              <a:rPr lang="sk-SK" dirty="0" err="1"/>
              <a:t>dependencies</a:t>
            </a:r>
            <a:r>
              <a:rPr lang="sk-SK" dirty="0"/>
              <a:t>, update sem ver </a:t>
            </a:r>
            <a:r>
              <a:rPr lang="sk-SK" dirty="0" err="1"/>
              <a:t>compatible</a:t>
            </a:r>
            <a:r>
              <a:rPr lang="sk-SK" dirty="0"/>
              <a:t> až po úplný </a:t>
            </a:r>
            <a:r>
              <a:rPr lang="sk-SK" dirty="0" err="1"/>
              <a:t>force</a:t>
            </a:r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3AB4D-886B-824E-8350-047C33160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365125"/>
            <a:ext cx="5804940" cy="10328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C88807-8262-4449-A8F5-B02E89B5D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037382"/>
            <a:ext cx="5804940" cy="42349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8716DF-211D-354D-9A62-04CA93B96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671" y="4677433"/>
            <a:ext cx="459188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73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3093-0B76-C043-963D-FA3952AD2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npx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04197-C19E-134E-9149-7EFCB97BBD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sk-SK" dirty="0" err="1"/>
              <a:t>execute</a:t>
            </a:r>
            <a:r>
              <a:rPr lang="sk-SK" dirty="0"/>
              <a:t> </a:t>
            </a:r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package</a:t>
            </a:r>
            <a:r>
              <a:rPr lang="sk-SK" dirty="0"/>
              <a:t> </a:t>
            </a:r>
            <a:r>
              <a:rPr lang="sk-SK" dirty="0" err="1"/>
              <a:t>binaries</a:t>
            </a:r>
            <a:endParaRPr lang="sk-SK" dirty="0"/>
          </a:p>
          <a:p>
            <a:r>
              <a:rPr lang="sk-SK" dirty="0" err="1"/>
              <a:t>Executes</a:t>
            </a:r>
            <a:r>
              <a:rPr lang="sk-SK" dirty="0"/>
              <a:t> &lt;</a:t>
            </a:r>
            <a:r>
              <a:rPr lang="sk-SK" dirty="0" err="1"/>
              <a:t>command</a:t>
            </a:r>
            <a:r>
              <a:rPr lang="sk-SK" dirty="0"/>
              <a:t>&gt; </a:t>
            </a:r>
            <a:r>
              <a:rPr lang="sk-SK" dirty="0" err="1"/>
              <a:t>either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a </a:t>
            </a:r>
            <a:r>
              <a:rPr lang="sk-SK" dirty="0" err="1"/>
              <a:t>local</a:t>
            </a:r>
            <a:r>
              <a:rPr lang="sk-SK" dirty="0"/>
              <a:t> </a:t>
            </a:r>
            <a:r>
              <a:rPr lang="sk-SK" dirty="0" err="1"/>
              <a:t>node_modules</a:t>
            </a:r>
            <a:r>
              <a:rPr lang="sk-SK" dirty="0"/>
              <a:t>/.bin, </a:t>
            </a:r>
          </a:p>
          <a:p>
            <a:pPr lvl="1"/>
            <a:r>
              <a:rPr lang="sk-SK" dirty="0"/>
              <a:t>or </a:t>
            </a:r>
            <a:r>
              <a:rPr lang="sk-SK" dirty="0" err="1"/>
              <a:t>from</a:t>
            </a:r>
            <a:r>
              <a:rPr lang="sk-SK" dirty="0"/>
              <a:t> a </a:t>
            </a:r>
            <a:r>
              <a:rPr lang="sk-SK" dirty="0" err="1"/>
              <a:t>central</a:t>
            </a:r>
            <a:r>
              <a:rPr lang="sk-SK" dirty="0"/>
              <a:t> cache, </a:t>
            </a:r>
          </a:p>
          <a:p>
            <a:pPr lvl="1"/>
            <a:r>
              <a:rPr lang="sk-SK" dirty="0" err="1"/>
              <a:t>installing</a:t>
            </a:r>
            <a:r>
              <a:rPr lang="sk-SK" dirty="0"/>
              <a:t> </a:t>
            </a:r>
            <a:r>
              <a:rPr lang="sk-SK" dirty="0" err="1"/>
              <a:t>any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</a:t>
            </a:r>
            <a:r>
              <a:rPr lang="sk-SK" dirty="0" err="1"/>
              <a:t>needed</a:t>
            </a:r>
            <a:r>
              <a:rPr lang="sk-SK" dirty="0"/>
              <a:t> in </a:t>
            </a:r>
            <a:r>
              <a:rPr lang="sk-SK" dirty="0" err="1"/>
              <a:t>order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 &lt;</a:t>
            </a:r>
            <a:r>
              <a:rPr lang="sk-SK" dirty="0" err="1"/>
              <a:t>command</a:t>
            </a:r>
            <a:r>
              <a:rPr lang="sk-SK" dirty="0"/>
              <a:t>&gt; to run.</a:t>
            </a:r>
          </a:p>
          <a:p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E74BC4-07F8-BF4D-BF84-4F23AB4F958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sk-SK" dirty="0"/>
              <a:t>Kým sme nemali </a:t>
            </a:r>
            <a:r>
              <a:rPr lang="sk-SK" dirty="0" err="1"/>
              <a:t>npx</a:t>
            </a:r>
            <a:r>
              <a:rPr lang="sk-SK" dirty="0"/>
              <a:t>, každý návod obsahoval </a:t>
            </a:r>
            <a:r>
              <a:rPr lang="sk-SK" b="1" dirty="0" err="1"/>
              <a:t>npm</a:t>
            </a:r>
            <a:r>
              <a:rPr lang="sk-SK" b="1" dirty="0"/>
              <a:t> </a:t>
            </a:r>
            <a:r>
              <a:rPr lang="sk-SK" b="1" dirty="0" err="1"/>
              <a:t>install</a:t>
            </a:r>
            <a:r>
              <a:rPr lang="sk-SK" b="1" dirty="0"/>
              <a:t> –g </a:t>
            </a:r>
            <a:r>
              <a:rPr lang="sk-SK" dirty="0"/>
              <a:t>aby ste potom v konzole mohli napísať </a:t>
            </a:r>
            <a:r>
              <a:rPr lang="sk-SK" dirty="0" err="1"/>
              <a:t>cheerio</a:t>
            </a:r>
            <a:r>
              <a:rPr lang="sk-SK" dirty="0"/>
              <a:t>, </a:t>
            </a:r>
            <a:r>
              <a:rPr lang="sk-SK" dirty="0" err="1"/>
              <a:t>mocha</a:t>
            </a:r>
            <a:r>
              <a:rPr lang="sk-SK" dirty="0"/>
              <a:t> a podobne, teda aby ste </a:t>
            </a:r>
            <a:r>
              <a:rPr lang="sk-SK" dirty="0" err="1"/>
              <a:t>executables</a:t>
            </a:r>
            <a:r>
              <a:rPr lang="sk-SK" dirty="0"/>
              <a:t> z </a:t>
            </a:r>
            <a:r>
              <a:rPr lang="sk-SK" dirty="0" err="1"/>
              <a:t>node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mali na </a:t>
            </a:r>
            <a:r>
              <a:rPr lang="sk-SK" dirty="0" err="1"/>
              <a:t>PATHe</a:t>
            </a:r>
            <a:endParaRPr lang="sk-SK" dirty="0"/>
          </a:p>
          <a:p>
            <a:r>
              <a:rPr lang="sk-SK" dirty="0"/>
              <a:t>Alebo sme písali ./</a:t>
            </a:r>
            <a:r>
              <a:rPr lang="sk-SK" dirty="0" err="1"/>
              <a:t>node_modules</a:t>
            </a:r>
            <a:r>
              <a:rPr lang="sk-SK" dirty="0"/>
              <a:t>/bin/</a:t>
            </a:r>
            <a:r>
              <a:rPr lang="sk-SK" dirty="0" err="1"/>
              <a:t>mocha</a:t>
            </a:r>
            <a:r>
              <a:rPr lang="sk-SK" dirty="0"/>
              <a:t> ...</a:t>
            </a:r>
          </a:p>
          <a:p>
            <a:r>
              <a:rPr lang="sk-SK" dirty="0"/>
              <a:t>teraz môžeme písať </a:t>
            </a:r>
            <a:r>
              <a:rPr lang="sk-SK" dirty="0" err="1"/>
              <a:t>npx</a:t>
            </a:r>
            <a:r>
              <a:rPr lang="sk-SK" dirty="0"/>
              <a:t> </a:t>
            </a:r>
            <a:r>
              <a:rPr lang="sk-SK" dirty="0" err="1"/>
              <a:t>mocha</a:t>
            </a:r>
            <a:r>
              <a:rPr lang="sk-SK" dirty="0"/>
              <a:t> a on si nájde binárnu</a:t>
            </a:r>
          </a:p>
        </p:txBody>
      </p:sp>
    </p:spTree>
    <p:extLst>
      <p:ext uri="{BB962C8B-B14F-4D97-AF65-F5344CB8AC3E}">
        <p14:creationId xmlns:p14="http://schemas.microsoft.com/office/powerpoint/2010/main" val="42728169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715E4-C0D5-7E4B-8577-8871A4B3C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Registry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172AD-3529-6C47-A64D-6A278AADA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dirty="0"/>
              <a:t>The </a:t>
            </a:r>
            <a:r>
              <a:rPr lang="en" dirty="0" err="1"/>
              <a:t>npm</a:t>
            </a:r>
            <a:r>
              <a:rPr lang="en" dirty="0"/>
              <a:t> public registry is powered by a CouchDB database, of which there is a public mirror at </a:t>
            </a:r>
            <a:r>
              <a:rPr lang="en" dirty="0">
                <a:hlinkClick r:id="rId2"/>
              </a:rPr>
              <a:t>https://skimdb.npmjs.com/registry</a:t>
            </a:r>
            <a:r>
              <a:rPr lang="en" dirty="0"/>
              <a:t>. The code for the </a:t>
            </a:r>
            <a:r>
              <a:rPr lang="en" dirty="0" err="1"/>
              <a:t>couchapp</a:t>
            </a:r>
            <a:r>
              <a:rPr lang="en" dirty="0"/>
              <a:t> is available at </a:t>
            </a:r>
            <a:r>
              <a:rPr lang="en" dirty="0">
                <a:hlinkClick r:id="rId3"/>
              </a:rPr>
              <a:t>https://github.com/npm/npm-registry-couchapp</a:t>
            </a:r>
            <a:r>
              <a:rPr lang="en" dirty="0"/>
              <a:t>.</a:t>
            </a:r>
          </a:p>
          <a:p>
            <a:r>
              <a:rPr lang="sk-SK" dirty="0"/>
              <a:t>TODO: </a:t>
            </a:r>
            <a:r>
              <a:rPr lang="sk-SK" dirty="0" err="1"/>
              <a:t>interacting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</a:t>
            </a:r>
            <a:r>
              <a:rPr lang="sk-SK" dirty="0" err="1"/>
              <a:t>registry</a:t>
            </a:r>
            <a:r>
              <a:rPr lang="sk-SK" dirty="0"/>
              <a:t> in 2019, </a:t>
            </a:r>
            <a:r>
              <a:rPr lang="sk-SK" dirty="0" err="1"/>
              <a:t>changes</a:t>
            </a:r>
            <a:r>
              <a:rPr lang="sk-SK" dirty="0"/>
              <a:t> in </a:t>
            </a:r>
            <a:r>
              <a:rPr lang="sk-SK" dirty="0" err="1"/>
              <a:t>architecture</a:t>
            </a:r>
            <a:r>
              <a:rPr lang="sk-SK" dirty="0"/>
              <a:t>, </a:t>
            </a:r>
            <a:r>
              <a:rPr lang="sk-SK" dirty="0" err="1"/>
              <a:t>lot</a:t>
            </a:r>
            <a:r>
              <a:rPr lang="sk-SK" dirty="0"/>
              <a:t> of </a:t>
            </a:r>
            <a:r>
              <a:rPr lang="sk-SK" dirty="0" err="1"/>
              <a:t>CouchDB</a:t>
            </a:r>
            <a:r>
              <a:rPr lang="sk-SK" dirty="0"/>
              <a:t> </a:t>
            </a:r>
            <a:r>
              <a:rPr lang="sk-SK" dirty="0" err="1"/>
              <a:t>views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deprecated</a:t>
            </a:r>
            <a:r>
              <a:rPr lang="sk-SK" dirty="0"/>
              <a:t> </a:t>
            </a:r>
            <a:r>
              <a:rPr lang="sk-SK" dirty="0" err="1"/>
              <a:t>now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3858425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687B4-2350-6E41-92D8-87D22B4AF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Na skúšku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82FF-E30F-2949-99F0-FFAEC53CD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Rozumieť rozdielu medzi </a:t>
            </a:r>
            <a:r>
              <a:rPr lang="sk-SK" dirty="0" err="1"/>
              <a:t>package</a:t>
            </a:r>
            <a:r>
              <a:rPr lang="sk-SK" dirty="0"/>
              <a:t> a module, dokázať vysvetliť</a:t>
            </a:r>
          </a:p>
          <a:p>
            <a:r>
              <a:rPr lang="sk-SK" dirty="0"/>
              <a:t>Dokázať povedať účel </a:t>
            </a:r>
            <a:r>
              <a:rPr lang="sk-SK" dirty="0" err="1"/>
              <a:t>scripts</a:t>
            </a:r>
            <a:r>
              <a:rPr lang="sk-SK" dirty="0"/>
              <a:t> sekcie a niektorých vybraných fáz</a:t>
            </a:r>
          </a:p>
          <a:p>
            <a:r>
              <a:rPr lang="sk-SK" dirty="0"/>
              <a:t>Povedať aká verzia modulu sa nainštaluje podľa </a:t>
            </a:r>
            <a:r>
              <a:rPr lang="sk-SK" dirty="0" err="1"/>
              <a:t>package.json</a:t>
            </a:r>
            <a:endParaRPr lang="sk-SK" dirty="0"/>
          </a:p>
          <a:p>
            <a:r>
              <a:rPr lang="sk-SK" dirty="0"/>
              <a:t>....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5264405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05E86E-1941-E04A-83E1-326D53DFF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_aux</a:t>
            </a:r>
            <a:endParaRPr lang="sk-SK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22DB3C-D6A1-5047-A358-CF0223F43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endParaRPr lang="sk-SK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343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86EDB-3725-EC4F-AE94-65B13AE52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package.json#engines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19CBD-DB46-1C42-86FD-483DF807C4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" dirty="0"/>
              <a:t>You can specify the version of node that your stuff works on:</a:t>
            </a:r>
          </a:p>
          <a:p>
            <a:pPr lvl="1"/>
            <a:r>
              <a:rPr lang="en" dirty="0"/>
              <a:t>{ "engines" : { "</a:t>
            </a:r>
            <a:r>
              <a:rPr lang="en" b="1" dirty="0"/>
              <a:t>node</a:t>
            </a:r>
            <a:r>
              <a:rPr lang="en" dirty="0"/>
              <a:t>" : "&gt;=0.10.3 &lt;0.12" } } </a:t>
            </a:r>
          </a:p>
          <a:p>
            <a:r>
              <a:rPr lang="en" dirty="0"/>
              <a:t>if you don’t specify the version (or if you specify “*” as the version), then any version of node will do.</a:t>
            </a:r>
          </a:p>
          <a:p>
            <a:r>
              <a:rPr lang="en" dirty="0"/>
              <a:t>If you specify an “engines” field, then </a:t>
            </a:r>
            <a:r>
              <a:rPr lang="en" b="1" dirty="0" err="1"/>
              <a:t>npm</a:t>
            </a:r>
            <a:r>
              <a:rPr lang="en" b="1" dirty="0"/>
              <a:t> will require that “node” be somewhere on that list</a:t>
            </a:r>
            <a:r>
              <a:rPr lang="en" dirty="0"/>
              <a:t>. If “engines” is omitted, then </a:t>
            </a:r>
            <a:r>
              <a:rPr lang="en" dirty="0" err="1"/>
              <a:t>npm</a:t>
            </a:r>
            <a:r>
              <a:rPr lang="en" dirty="0"/>
              <a:t> will just assume that it works on node.</a:t>
            </a:r>
          </a:p>
          <a:p>
            <a:r>
              <a:rPr lang="en" dirty="0"/>
              <a:t>You can also use the “engines” field to specify which versions of </a:t>
            </a:r>
            <a:r>
              <a:rPr lang="en" dirty="0" err="1"/>
              <a:t>npm</a:t>
            </a:r>
            <a:r>
              <a:rPr lang="en" dirty="0"/>
              <a:t> are capable of properly installing your program. For example:</a:t>
            </a:r>
          </a:p>
          <a:p>
            <a:pPr lvl="1"/>
            <a:r>
              <a:rPr lang="en" dirty="0"/>
              <a:t>{ "engines" : { "</a:t>
            </a:r>
            <a:r>
              <a:rPr lang="en" b="1" dirty="0" err="1"/>
              <a:t>npm</a:t>
            </a:r>
            <a:r>
              <a:rPr lang="en" dirty="0"/>
              <a:t>" : "~1.0.20" } } </a:t>
            </a:r>
          </a:p>
          <a:p>
            <a:r>
              <a:rPr lang="en" dirty="0"/>
              <a:t>Unless the user has set the engine-strict config flag, </a:t>
            </a:r>
            <a:r>
              <a:rPr lang="en" b="1" dirty="0"/>
              <a:t>this field is advisory only </a:t>
            </a:r>
            <a:r>
              <a:rPr lang="en" dirty="0"/>
              <a:t>and will only produce warnings when your package is installed as a dependency.</a:t>
            </a:r>
          </a:p>
          <a:p>
            <a:endParaRPr lang="sk-S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0AE7B7-E68E-7B4D-B646-5E985928277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14908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0BA63-84C3-8D43-AE88-0487F5FF7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npm - </a:t>
            </a:r>
            <a:r>
              <a:rPr lang="sk-SK">
                <a:hlinkClick r:id="rId2"/>
              </a:rPr>
              <a:t>https://www.npmjs.com/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2641F-7C93-1B4B-8295-FA4DA5C0A4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sk-SK" sz="3600"/>
              <a:t>npm consists of three distinct components:</a:t>
            </a:r>
          </a:p>
          <a:p>
            <a:r>
              <a:rPr lang="sk-SK" sz="4000"/>
              <a:t>the </a:t>
            </a:r>
            <a:r>
              <a:rPr lang="sk-SK" sz="4000" b="1"/>
              <a:t>registry</a:t>
            </a:r>
            <a:endParaRPr lang="sk-SK" sz="4000"/>
          </a:p>
          <a:p>
            <a:r>
              <a:rPr lang="sk-SK" sz="4000"/>
              <a:t>the Command Line Interface (</a:t>
            </a:r>
            <a:r>
              <a:rPr lang="sk-SK" sz="4000" b="1"/>
              <a:t>CLI</a:t>
            </a:r>
            <a:r>
              <a:rPr lang="sk-SK" sz="4000"/>
              <a:t>)</a:t>
            </a:r>
          </a:p>
          <a:p>
            <a:r>
              <a:rPr lang="sk-SK" sz="4000"/>
              <a:t>the </a:t>
            </a:r>
            <a:r>
              <a:rPr lang="sk-SK" sz="4000" b="1"/>
              <a:t>website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A65000-0ED7-CC40-9413-E64D8D0E9E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/>
              <a:t>The </a:t>
            </a:r>
            <a:r>
              <a:rPr lang="sk-SK">
                <a:hlinkClick r:id="rId3"/>
              </a:rPr>
              <a:t>registry</a:t>
            </a:r>
            <a:r>
              <a:rPr lang="sk-SK"/>
              <a:t> is a large public database of JavaScript software and the meta-information surrounding it.</a:t>
            </a:r>
          </a:p>
          <a:p>
            <a:r>
              <a:rPr lang="sk-SK"/>
              <a:t>The </a:t>
            </a:r>
            <a:r>
              <a:rPr lang="sk-SK">
                <a:hlinkClick r:id="rId4"/>
              </a:rPr>
              <a:t>CLI</a:t>
            </a:r>
            <a:r>
              <a:rPr lang="sk-SK"/>
              <a:t> runs from a terminal. This is how most developers interact with npm.</a:t>
            </a:r>
          </a:p>
          <a:p>
            <a:r>
              <a:rPr lang="sk-SK"/>
              <a:t>Use the </a:t>
            </a:r>
            <a:r>
              <a:rPr lang="sk-SK">
                <a:hlinkClick r:id="rId5"/>
              </a:rPr>
              <a:t>website</a:t>
            </a:r>
            <a:r>
              <a:rPr lang="sk-SK"/>
              <a:t> to discover packages, set up profiles, and manage other aspects of your npm experience. For example, you can set up </a:t>
            </a:r>
            <a:r>
              <a:rPr lang="sk-SK">
                <a:hlinkClick r:id="rId6"/>
              </a:rPr>
              <a:t>Orgs</a:t>
            </a:r>
            <a:r>
              <a:rPr lang="sk-SK"/>
              <a:t> (organizations) to manage access to public or private packages.</a:t>
            </a:r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730522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9893-7549-C340-83EE-F9CC00D0C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Dependencies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BF2EA-0BC9-E64F-8826-F1D8D624E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02765" cy="4351338"/>
          </a:xfrm>
        </p:spPr>
        <p:txBody>
          <a:bodyPr/>
          <a:lstStyle/>
          <a:p>
            <a:r>
              <a:rPr lang="sk-SK" dirty="0" err="1"/>
              <a:t>How</a:t>
            </a:r>
            <a:r>
              <a:rPr lang="sk-SK" dirty="0"/>
              <a:t> </a:t>
            </a:r>
            <a:r>
              <a:rPr lang="sk-SK" dirty="0" err="1"/>
              <a:t>many</a:t>
            </a:r>
            <a:r>
              <a:rPr lang="sk-SK" dirty="0"/>
              <a:t> </a:t>
            </a:r>
            <a:r>
              <a:rPr lang="sk-SK" dirty="0" err="1"/>
              <a:t>dependencies</a:t>
            </a:r>
            <a:r>
              <a:rPr lang="sk-SK" dirty="0"/>
              <a:t> </a:t>
            </a:r>
            <a:r>
              <a:rPr lang="sk-SK" dirty="0" err="1"/>
              <a:t>usually</a:t>
            </a:r>
            <a:r>
              <a:rPr lang="sk-SK" dirty="0"/>
              <a:t> </a:t>
            </a:r>
            <a:r>
              <a:rPr lang="sk-SK" dirty="0" err="1"/>
              <a:t>package</a:t>
            </a:r>
            <a:r>
              <a:rPr lang="sk-SK" dirty="0"/>
              <a:t> </a:t>
            </a:r>
            <a:r>
              <a:rPr lang="sk-SK" dirty="0" err="1"/>
              <a:t>have</a:t>
            </a:r>
            <a:r>
              <a:rPr lang="sk-SK" dirty="0"/>
              <a:t>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CD915-46E3-D04E-A008-57C23AAD2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808" y="1531662"/>
            <a:ext cx="6905211" cy="21066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593D12-33F1-A948-A195-78B5C2876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807" y="3757648"/>
            <a:ext cx="6905211" cy="27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699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33251-8266-734C-BE83-2ED793C94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Abandonware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DC574-5F02-F94E-904B-D234C3126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Abandonware is a product, typically software, ignored by its owner and manufacturer, and for which no support is available. </a:t>
            </a:r>
            <a:endParaRPr lang="sk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C9024D-0258-CE49-A83E-57331F9E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908" y="3289300"/>
            <a:ext cx="5461000" cy="318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30433C-6AC4-AE40-959F-BF7DA899B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908" y="2849563"/>
            <a:ext cx="34925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083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D40B-9D2D-234C-846D-5AEDA1B82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non-node</a:t>
            </a:r>
            <a:r>
              <a:rPr lang="sk-SK" dirty="0"/>
              <a:t> </a:t>
            </a:r>
            <a:r>
              <a:rPr lang="sk-SK" dirty="0" err="1"/>
              <a:t>packages</a:t>
            </a:r>
            <a:r>
              <a:rPr lang="sk-SK" dirty="0"/>
              <a:t> on </a:t>
            </a:r>
            <a:r>
              <a:rPr lang="sk-SK" dirty="0" err="1"/>
              <a:t>npm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7C1F8-4AFE-EF4C-9FC6-407EF7B28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7835" cy="4351338"/>
          </a:xfrm>
        </p:spPr>
        <p:txBody>
          <a:bodyPr/>
          <a:lstStyle/>
          <a:p>
            <a:r>
              <a:rPr lang="sk-SK" dirty="0" err="1"/>
              <a:t>Npm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used</a:t>
            </a:r>
            <a:r>
              <a:rPr lang="sk-SK" dirty="0"/>
              <a:t> as </a:t>
            </a:r>
            <a:r>
              <a:rPr lang="sk-SK" dirty="0" err="1"/>
              <a:t>package</a:t>
            </a:r>
            <a:r>
              <a:rPr lang="sk-SK" dirty="0"/>
              <a:t> manager by </a:t>
            </a:r>
            <a:r>
              <a:rPr lang="sk-SK" dirty="0" err="1"/>
              <a:t>many</a:t>
            </a:r>
            <a:r>
              <a:rPr lang="sk-SK" dirty="0"/>
              <a:t> web </a:t>
            </a:r>
            <a:r>
              <a:rPr lang="sk-SK" dirty="0" err="1"/>
              <a:t>developers</a:t>
            </a:r>
            <a:endParaRPr lang="sk-SK" dirty="0"/>
          </a:p>
          <a:p>
            <a:r>
              <a:rPr lang="sk-SK" dirty="0"/>
              <a:t>A </a:t>
            </a:r>
            <a:r>
              <a:rPr lang="sk-SK" dirty="0" err="1"/>
              <a:t>lot</a:t>
            </a:r>
            <a:r>
              <a:rPr lang="sk-SK" dirty="0"/>
              <a:t> of „</a:t>
            </a:r>
            <a:r>
              <a:rPr lang="sk-SK" dirty="0" err="1"/>
              <a:t>packages</a:t>
            </a:r>
            <a:r>
              <a:rPr lang="sk-SK" dirty="0"/>
              <a:t>“ are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node.js</a:t>
            </a:r>
            <a:r>
              <a:rPr lang="sk-SK" dirty="0"/>
              <a:t> and </a:t>
            </a:r>
            <a:r>
              <a:rPr lang="sk-SK" dirty="0" err="1"/>
              <a:t>will</a:t>
            </a:r>
            <a:r>
              <a:rPr lang="sk-SK" dirty="0"/>
              <a:t> never run on </a:t>
            </a:r>
            <a:r>
              <a:rPr lang="sk-SK" dirty="0" err="1"/>
              <a:t>node.js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693520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48FB2-A45B-1841-B76A-FA7B64CA9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Ryan Dahl - JSConf EU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9D513-97A2-BC47-85BF-C9B01B765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56F972-0473-4043-AE83-54F5CFB48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320" y="2003744"/>
            <a:ext cx="6436340" cy="309897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557A47-32E2-A34A-802C-37445FCE80CE}"/>
              </a:ext>
            </a:extLst>
          </p:cNvPr>
          <p:cNvSpPr/>
          <p:nvPr/>
        </p:nvSpPr>
        <p:spPr>
          <a:xfrm>
            <a:off x="838200" y="5807631"/>
            <a:ext cx="5076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>
                <a:hlinkClick r:id="rId3"/>
              </a:rPr>
              <a:t>https://www.youtube.com/watch?v=M3BM9TB-8yA</a:t>
            </a:r>
            <a:endParaRPr lang="sk-S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B4712B-0B80-1142-AC33-E2D856358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825625"/>
            <a:ext cx="5724394" cy="303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639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FFAA6-69CA-0A4A-B6F3-A32CB510E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Package lifecycle scripts (npm scripts)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6191B9-5724-7445-A81E-E6AD9F7CA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76334"/>
            <a:ext cx="4345858" cy="823912"/>
          </a:xfrm>
        </p:spPr>
        <p:txBody>
          <a:bodyPr>
            <a:normAutofit lnSpcReduction="10000"/>
          </a:bodyPr>
          <a:lstStyle/>
          <a:p>
            <a:pPr algn="ctr"/>
            <a:r>
              <a:rPr lang="sk-SK" dirty="0"/>
              <a:t>Installed </a:t>
            </a:r>
          </a:p>
          <a:p>
            <a:pPr algn="ctr"/>
            <a:r>
              <a:rPr lang="sk-SK" dirty="0"/>
              <a:t>as dependency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48A7F3DF-25E1-FA40-8C04-60A4143424F6}"/>
              </a:ext>
            </a:extLst>
          </p:cNvPr>
          <p:cNvSpPr/>
          <p:nvPr/>
        </p:nvSpPr>
        <p:spPr>
          <a:xfrm>
            <a:off x="1376517" y="2831730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preinstall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A656FD0A-2F9E-D641-A326-BD07F9B09201}"/>
              </a:ext>
            </a:extLst>
          </p:cNvPr>
          <p:cNvSpPr txBox="1">
            <a:spLocks/>
          </p:cNvSpPr>
          <p:nvPr/>
        </p:nvSpPr>
        <p:spPr>
          <a:xfrm>
            <a:off x="3504028" y="1376334"/>
            <a:ext cx="305783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 dirty="0"/>
              <a:t>npm install </a:t>
            </a:r>
          </a:p>
          <a:p>
            <a:pPr algn="ctr"/>
            <a:r>
              <a:rPr lang="sk-SK" dirty="0"/>
              <a:t>&lt;registry&gt;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5A3827E7-176B-1D46-BC33-D57DAAA22BA0}"/>
              </a:ext>
            </a:extLst>
          </p:cNvPr>
          <p:cNvSpPr/>
          <p:nvPr/>
        </p:nvSpPr>
        <p:spPr>
          <a:xfrm>
            <a:off x="1376517" y="3388756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install</a:t>
            </a: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DC6D82FD-58C8-E443-8158-DE77B3B21196}"/>
              </a:ext>
            </a:extLst>
          </p:cNvPr>
          <p:cNvSpPr/>
          <p:nvPr/>
        </p:nvSpPr>
        <p:spPr>
          <a:xfrm>
            <a:off x="4293942" y="4534650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 err="1"/>
              <a:t>prepublish</a:t>
            </a:r>
            <a:endParaRPr lang="en-US" sz="2000" kern="1200" dirty="0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4F3F78B1-025E-0643-B6D7-09F26D441F29}"/>
              </a:ext>
            </a:extLst>
          </p:cNvPr>
          <p:cNvSpPr/>
          <p:nvPr/>
        </p:nvSpPr>
        <p:spPr>
          <a:xfrm>
            <a:off x="4293942" y="510258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B4C7E7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prepare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674905B-B3B9-6249-BAC7-6885CDE3725B}"/>
              </a:ext>
            </a:extLst>
          </p:cNvPr>
          <p:cNvGrpSpPr/>
          <p:nvPr/>
        </p:nvGrpSpPr>
        <p:grpSpPr>
          <a:xfrm>
            <a:off x="9460388" y="5419040"/>
            <a:ext cx="1679347" cy="767409"/>
            <a:chOff x="8416343" y="4250759"/>
            <a:chExt cx="1445412" cy="767409"/>
          </a:xfrm>
          <a:solidFill>
            <a:srgbClr val="B4C7E7"/>
          </a:solidFill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B14D79A-0BA4-9B41-9F63-275D9D1B50FC}"/>
                </a:ext>
              </a:extLst>
            </p:cNvPr>
            <p:cNvSpPr/>
            <p:nvPr/>
          </p:nvSpPr>
          <p:spPr>
            <a:xfrm rot="10800000">
              <a:off x="8416343" y="4250759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5F61AD9-1D3E-154A-B77B-C54AF0163037}"/>
                </a:ext>
              </a:extLst>
            </p:cNvPr>
            <p:cNvSpPr txBox="1"/>
            <p:nvPr/>
          </p:nvSpPr>
          <p:spPr>
            <a:xfrm>
              <a:off x="8706143" y="4379526"/>
              <a:ext cx="1006622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sk-SK" sz="2000" dirty="0">
                  <a:solidFill>
                    <a:schemeClr val="bg1"/>
                  </a:solidFill>
                </a:rPr>
                <a:t>prepare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F1CCEDD-2CB9-5B40-93D8-C867F59E2CC5}"/>
              </a:ext>
            </a:extLst>
          </p:cNvPr>
          <p:cNvGrpSpPr/>
          <p:nvPr/>
        </p:nvGrpSpPr>
        <p:grpSpPr>
          <a:xfrm>
            <a:off x="9460388" y="5959642"/>
            <a:ext cx="1679346" cy="767409"/>
            <a:chOff x="8416343" y="4280255"/>
            <a:chExt cx="1445412" cy="767409"/>
          </a:xfrm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28CCEDB-5647-524F-B428-E5AF5395AC67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CB16C06-B421-FA4B-B654-A8BBC95C98D0}"/>
                </a:ext>
              </a:extLst>
            </p:cNvPr>
            <p:cNvSpPr txBox="1"/>
            <p:nvPr/>
          </p:nvSpPr>
          <p:spPr>
            <a:xfrm>
              <a:off x="8582974" y="4366446"/>
              <a:ext cx="1112152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>
                  <a:solidFill>
                    <a:schemeClr val="bg1"/>
                  </a:solidFill>
                </a:rPr>
                <a:t>prepublish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169CA0-81B3-0F4F-92D6-7B2AFAA8C8F3}"/>
              </a:ext>
            </a:extLst>
          </p:cNvPr>
          <p:cNvGrpSpPr/>
          <p:nvPr/>
        </p:nvGrpSpPr>
        <p:grpSpPr>
          <a:xfrm>
            <a:off x="9460388" y="4891260"/>
            <a:ext cx="2048167" cy="767409"/>
            <a:chOff x="8409296" y="4280255"/>
            <a:chExt cx="1771447" cy="767409"/>
          </a:xfrm>
        </p:grpSpPr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D55D5C59-BA5A-C04B-9E89-A38D53E0D673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B0BFDB-8FAB-CE40-A7AA-7D58B6EF995B}"/>
                </a:ext>
              </a:extLst>
            </p:cNvPr>
            <p:cNvSpPr txBox="1"/>
            <p:nvPr/>
          </p:nvSpPr>
          <p:spPr>
            <a:xfrm>
              <a:off x="8409296" y="4440817"/>
              <a:ext cx="177144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sk-SK" sz="2000" dirty="0">
                  <a:solidFill>
                    <a:schemeClr val="bg1"/>
                  </a:solidFill>
                </a:rPr>
                <a:t>prepublishOnly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3D51A21-7327-F24F-B238-23F655824EEC}"/>
              </a:ext>
            </a:extLst>
          </p:cNvPr>
          <p:cNvGrpSpPr/>
          <p:nvPr/>
        </p:nvGrpSpPr>
        <p:grpSpPr>
          <a:xfrm>
            <a:off x="9464460" y="4355644"/>
            <a:ext cx="1671202" cy="767409"/>
            <a:chOff x="8416343" y="4280255"/>
            <a:chExt cx="1445412" cy="767409"/>
          </a:xfrm>
        </p:grpSpPr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935AB72D-114D-814C-B115-7BC4F52D10B7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D1FDC43-DC3F-A347-9114-2B0EE62E3F86}"/>
                </a:ext>
              </a:extLst>
            </p:cNvPr>
            <p:cNvSpPr txBox="1"/>
            <p:nvPr/>
          </p:nvSpPr>
          <p:spPr>
            <a:xfrm>
              <a:off x="8700510" y="4415761"/>
              <a:ext cx="88049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prepack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9B75459-C7B6-D34C-BBC8-4554F24BA971}"/>
              </a:ext>
            </a:extLst>
          </p:cNvPr>
          <p:cNvGrpSpPr/>
          <p:nvPr/>
        </p:nvGrpSpPr>
        <p:grpSpPr>
          <a:xfrm>
            <a:off x="9457615" y="3311675"/>
            <a:ext cx="1671202" cy="767409"/>
            <a:chOff x="8416343" y="4280255"/>
            <a:chExt cx="1445412" cy="767409"/>
          </a:xfrm>
        </p:grpSpPr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5C762FFB-D015-8341-B4E1-65AC4C617EBA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262085A-4E9C-734C-B57C-A91539078362}"/>
                </a:ext>
              </a:extLst>
            </p:cNvPr>
            <p:cNvSpPr txBox="1"/>
            <p:nvPr/>
          </p:nvSpPr>
          <p:spPr>
            <a:xfrm>
              <a:off x="8655229" y="4415761"/>
              <a:ext cx="97105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postpack</a:t>
              </a:r>
            </a:p>
          </p:txBody>
        </p:sp>
      </p:grpSp>
      <p:sp>
        <p:nvSpPr>
          <p:cNvPr id="67" name="Freeform 66">
            <a:extLst>
              <a:ext uri="{FF2B5EF4-FFF2-40B4-BE49-F238E27FC236}">
                <a16:creationId xmlns:a16="http://schemas.microsoft.com/office/drawing/2014/main" id="{940ACEF7-89D6-1543-AB50-6F649FA60E80}"/>
              </a:ext>
            </a:extLst>
          </p:cNvPr>
          <p:cNvSpPr/>
          <p:nvPr/>
        </p:nvSpPr>
        <p:spPr>
          <a:xfrm rot="10800000">
            <a:off x="9452240" y="2257098"/>
            <a:ext cx="167120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2000" kern="120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85F0C18-6885-9D4E-A4BC-4C74EAAE3B6D}"/>
              </a:ext>
            </a:extLst>
          </p:cNvPr>
          <p:cNvSpPr txBox="1"/>
          <p:nvPr/>
        </p:nvSpPr>
        <p:spPr>
          <a:xfrm>
            <a:off x="9589413" y="2395955"/>
            <a:ext cx="1396857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k-SK" sz="2000" dirty="0">
                <a:solidFill>
                  <a:schemeClr val="bg1"/>
                </a:solidFill>
              </a:rPr>
              <a:t>postpublish</a:t>
            </a:r>
          </a:p>
        </p:txBody>
      </p:sp>
      <p:sp>
        <p:nvSpPr>
          <p:cNvPr id="69" name="Text Placeholder 16">
            <a:extLst>
              <a:ext uri="{FF2B5EF4-FFF2-40B4-BE49-F238E27FC236}">
                <a16:creationId xmlns:a16="http://schemas.microsoft.com/office/drawing/2014/main" id="{98B71177-6722-AD48-B19C-8BBDC8DA9149}"/>
              </a:ext>
            </a:extLst>
          </p:cNvPr>
          <p:cNvSpPr txBox="1">
            <a:spLocks/>
          </p:cNvSpPr>
          <p:nvPr/>
        </p:nvSpPr>
        <p:spPr>
          <a:xfrm>
            <a:off x="9307426" y="1376334"/>
            <a:ext cx="193310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/>
              <a:t>npm </a:t>
            </a:r>
          </a:p>
          <a:p>
            <a:pPr algn="ctr"/>
            <a:r>
              <a:rPr lang="sk-SK"/>
              <a:t>publish</a:t>
            </a:r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3665F1C2-F728-1D45-96A3-C179FAEA4AA0}"/>
              </a:ext>
            </a:extLst>
          </p:cNvPr>
          <p:cNvSpPr/>
          <p:nvPr/>
        </p:nvSpPr>
        <p:spPr>
          <a:xfrm>
            <a:off x="1368369" y="3945782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E4820B38-A0B1-344D-8435-0B129527C88A}"/>
              </a:ext>
            </a:extLst>
          </p:cNvPr>
          <p:cNvSpPr/>
          <p:nvPr/>
        </p:nvSpPr>
        <p:spPr>
          <a:xfrm>
            <a:off x="4310238" y="2855201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preinstall</a:t>
            </a:r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ED91E376-1BC2-014E-B125-1C4972B8B82A}"/>
              </a:ext>
            </a:extLst>
          </p:cNvPr>
          <p:cNvSpPr/>
          <p:nvPr/>
        </p:nvSpPr>
        <p:spPr>
          <a:xfrm>
            <a:off x="4310238" y="3412227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install</a:t>
            </a:r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47A99AB5-1A75-DE40-B87A-F3D72698909D}"/>
              </a:ext>
            </a:extLst>
          </p:cNvPr>
          <p:cNvSpPr/>
          <p:nvPr/>
        </p:nvSpPr>
        <p:spPr>
          <a:xfrm>
            <a:off x="4302090" y="396925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B9AC8584-2A74-464D-A393-46173B31454D}"/>
              </a:ext>
            </a:extLst>
          </p:cNvPr>
          <p:cNvSpPr/>
          <p:nvPr/>
        </p:nvSpPr>
        <p:spPr>
          <a:xfrm>
            <a:off x="6800581" y="2644818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prepack</a:t>
            </a:r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2EC8034C-0E3A-F843-B276-B75596EA1B6C}"/>
              </a:ext>
            </a:extLst>
          </p:cNvPr>
          <p:cNvSpPr/>
          <p:nvPr/>
        </p:nvSpPr>
        <p:spPr>
          <a:xfrm>
            <a:off x="6808729" y="3721885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postpack</a:t>
            </a:r>
          </a:p>
        </p:txBody>
      </p:sp>
      <p:sp>
        <p:nvSpPr>
          <p:cNvPr id="76" name="Text Placeholder 16">
            <a:extLst>
              <a:ext uri="{FF2B5EF4-FFF2-40B4-BE49-F238E27FC236}">
                <a16:creationId xmlns:a16="http://schemas.microsoft.com/office/drawing/2014/main" id="{DCA5E407-BBE4-2D47-8F83-F9BF6E111553}"/>
              </a:ext>
            </a:extLst>
          </p:cNvPr>
          <p:cNvSpPr txBox="1">
            <a:spLocks/>
          </p:cNvSpPr>
          <p:nvPr/>
        </p:nvSpPr>
        <p:spPr>
          <a:xfrm>
            <a:off x="5908015" y="1374278"/>
            <a:ext cx="305783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/>
              <a:t>npm install </a:t>
            </a:r>
          </a:p>
          <a:p>
            <a:pPr algn="ctr"/>
            <a:r>
              <a:rPr lang="sk-SK"/>
              <a:t>&lt;git+ssh&gt;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AA626F6-5194-4A42-B032-CFFDAD254E80}"/>
              </a:ext>
            </a:extLst>
          </p:cNvPr>
          <p:cNvSpPr/>
          <p:nvPr/>
        </p:nvSpPr>
        <p:spPr>
          <a:xfrm>
            <a:off x="839788" y="6106123"/>
            <a:ext cx="3636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https://docs.npmjs.com/misc/scripts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6999765-2CF1-BC40-8ADA-7981D9014835}"/>
              </a:ext>
            </a:extLst>
          </p:cNvPr>
          <p:cNvGrpSpPr/>
          <p:nvPr/>
        </p:nvGrpSpPr>
        <p:grpSpPr>
          <a:xfrm>
            <a:off x="9457615" y="2799547"/>
            <a:ext cx="1671202" cy="767409"/>
            <a:chOff x="8416343" y="4280255"/>
            <a:chExt cx="1445412" cy="767409"/>
          </a:xfrm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3FBEB0F4-0086-F84F-B41E-4D1152D9FA5D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EBE87CB-C249-C04A-8F99-514C7A7D42F6}"/>
                </a:ext>
              </a:extLst>
            </p:cNvPr>
            <p:cNvSpPr txBox="1"/>
            <p:nvPr/>
          </p:nvSpPr>
          <p:spPr>
            <a:xfrm>
              <a:off x="8733009" y="4415761"/>
              <a:ext cx="8154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000" dirty="0">
                  <a:solidFill>
                    <a:schemeClr val="bg1"/>
                  </a:solidFill>
                </a:rPr>
                <a:t>publish</a:t>
              </a:r>
            </a:p>
          </p:txBody>
        </p:sp>
      </p:grpSp>
      <p:sp>
        <p:nvSpPr>
          <p:cNvPr id="38" name="Freeform 37">
            <a:extLst>
              <a:ext uri="{FF2B5EF4-FFF2-40B4-BE49-F238E27FC236}">
                <a16:creationId xmlns:a16="http://schemas.microsoft.com/office/drawing/2014/main" id="{1EFD1231-C1E6-0A4C-97F8-F778FADE607B}"/>
              </a:ext>
            </a:extLst>
          </p:cNvPr>
          <p:cNvSpPr/>
          <p:nvPr/>
        </p:nvSpPr>
        <p:spPr>
          <a:xfrm>
            <a:off x="6808729" y="42796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preinstall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F7FA94A2-C591-954B-9FE0-F508000A000F}"/>
              </a:ext>
            </a:extLst>
          </p:cNvPr>
          <p:cNvSpPr/>
          <p:nvPr/>
        </p:nvSpPr>
        <p:spPr>
          <a:xfrm>
            <a:off x="6808729" y="4836699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install</a:t>
            </a: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005F3067-FFE7-C943-B2F7-F1B631F7A502}"/>
              </a:ext>
            </a:extLst>
          </p:cNvPr>
          <p:cNvSpPr/>
          <p:nvPr/>
        </p:nvSpPr>
        <p:spPr>
          <a:xfrm>
            <a:off x="6808729" y="53809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/>
              <a:t>postinstall</a:t>
            </a: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F7FA94A2-C591-954B-9FE0-F508000A000F}"/>
              </a:ext>
            </a:extLst>
          </p:cNvPr>
          <p:cNvSpPr/>
          <p:nvPr/>
        </p:nvSpPr>
        <p:spPr>
          <a:xfrm>
            <a:off x="6800581" y="3178373"/>
            <a:ext cx="1445412" cy="767409"/>
          </a:xfrm>
          <a:custGeom>
            <a:avLst/>
            <a:gdLst>
              <a:gd name="connsiteX0" fmla="*/ 0 w 1301545"/>
              <a:gd name="connsiteY0" fmla="*/ 0 h 911081"/>
              <a:gd name="connsiteX1" fmla="*/ 846005 w 1301545"/>
              <a:gd name="connsiteY1" fmla="*/ 0 h 911081"/>
              <a:gd name="connsiteX2" fmla="*/ 1301545 w 1301545"/>
              <a:gd name="connsiteY2" fmla="*/ 455541 h 911081"/>
              <a:gd name="connsiteX3" fmla="*/ 846005 w 1301545"/>
              <a:gd name="connsiteY3" fmla="*/ 911081 h 911081"/>
              <a:gd name="connsiteX4" fmla="*/ 0 w 1301545"/>
              <a:gd name="connsiteY4" fmla="*/ 911081 h 911081"/>
              <a:gd name="connsiteX5" fmla="*/ 455541 w 1301545"/>
              <a:gd name="connsiteY5" fmla="*/ 455541 h 911081"/>
              <a:gd name="connsiteX6" fmla="*/ 0 w 1301545"/>
              <a:gd name="connsiteY6" fmla="*/ 0 h 9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1545" h="911081">
                <a:moveTo>
                  <a:pt x="1301545" y="0"/>
                </a:moveTo>
                <a:lnTo>
                  <a:pt x="1301545" y="592203"/>
                </a:lnTo>
                <a:lnTo>
                  <a:pt x="650772" y="911081"/>
                </a:lnTo>
                <a:lnTo>
                  <a:pt x="0" y="592203"/>
                </a:lnTo>
                <a:lnTo>
                  <a:pt x="0" y="0"/>
                </a:lnTo>
                <a:lnTo>
                  <a:pt x="650772" y="318879"/>
                </a:lnTo>
                <a:lnTo>
                  <a:pt x="1301545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1" tIns="576000" rIns="10159" bIns="46570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pack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6999765-2CF1-BC40-8ADA-7981D9014835}"/>
              </a:ext>
            </a:extLst>
          </p:cNvPr>
          <p:cNvGrpSpPr/>
          <p:nvPr/>
        </p:nvGrpSpPr>
        <p:grpSpPr>
          <a:xfrm>
            <a:off x="9468536" y="3831744"/>
            <a:ext cx="1671202" cy="767409"/>
            <a:chOff x="8416343" y="4280255"/>
            <a:chExt cx="1445412" cy="76740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3FBEB0F4-0086-F84F-B41E-4D1152D9FA5D}"/>
                </a:ext>
              </a:extLst>
            </p:cNvPr>
            <p:cNvSpPr/>
            <p:nvPr/>
          </p:nvSpPr>
          <p:spPr>
            <a:xfrm rot="10800000">
              <a:off x="8416343" y="4280255"/>
              <a:ext cx="1445412" cy="767409"/>
            </a:xfrm>
            <a:custGeom>
              <a:avLst/>
              <a:gdLst>
                <a:gd name="connsiteX0" fmla="*/ 0 w 1301545"/>
                <a:gd name="connsiteY0" fmla="*/ 0 h 911081"/>
                <a:gd name="connsiteX1" fmla="*/ 846005 w 1301545"/>
                <a:gd name="connsiteY1" fmla="*/ 0 h 911081"/>
                <a:gd name="connsiteX2" fmla="*/ 1301545 w 1301545"/>
                <a:gd name="connsiteY2" fmla="*/ 455541 h 911081"/>
                <a:gd name="connsiteX3" fmla="*/ 846005 w 1301545"/>
                <a:gd name="connsiteY3" fmla="*/ 911081 h 911081"/>
                <a:gd name="connsiteX4" fmla="*/ 0 w 1301545"/>
                <a:gd name="connsiteY4" fmla="*/ 911081 h 911081"/>
                <a:gd name="connsiteX5" fmla="*/ 455541 w 1301545"/>
                <a:gd name="connsiteY5" fmla="*/ 455541 h 911081"/>
                <a:gd name="connsiteX6" fmla="*/ 0 w 1301545"/>
                <a:gd name="connsiteY6" fmla="*/ 0 h 91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545" h="911081">
                  <a:moveTo>
                    <a:pt x="1301545" y="0"/>
                  </a:moveTo>
                  <a:lnTo>
                    <a:pt x="1301545" y="592203"/>
                  </a:lnTo>
                  <a:lnTo>
                    <a:pt x="650772" y="911081"/>
                  </a:lnTo>
                  <a:lnTo>
                    <a:pt x="0" y="592203"/>
                  </a:lnTo>
                  <a:lnTo>
                    <a:pt x="0" y="0"/>
                  </a:lnTo>
                  <a:lnTo>
                    <a:pt x="650772" y="318879"/>
                  </a:lnTo>
                  <a:lnTo>
                    <a:pt x="130154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161" tIns="576000" rIns="10159" bIns="46570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EBE87CB-C249-C04A-8F99-514C7A7D42F6}"/>
                </a:ext>
              </a:extLst>
            </p:cNvPr>
            <p:cNvSpPr txBox="1"/>
            <p:nvPr/>
          </p:nvSpPr>
          <p:spPr>
            <a:xfrm>
              <a:off x="8851549" y="4415761"/>
              <a:ext cx="57841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pack</a:t>
              </a:r>
              <a:endParaRPr lang="sk-SK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91648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188A8-1AAD-3942-A123-C930F678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Links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073A8-9483-3742-A0D0-935EE4E48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hlinkClick r:id="rId2"/>
              </a:rPr>
              <a:t>https://docs.npmjs.com/</a:t>
            </a:r>
          </a:p>
          <a:p>
            <a:r>
              <a:rPr lang="sk-SK" dirty="0">
                <a:hlinkClick r:id="rId2"/>
              </a:rPr>
              <a:t>https://www.sitepoint.com/beginners-guide-node-package-manager/</a:t>
            </a:r>
          </a:p>
          <a:p>
            <a:r>
              <a:rPr lang="sk-SK" dirty="0">
                <a:hlinkClick r:id="rId2"/>
              </a:rPr>
              <a:t>https://nec.is/writing/npm-authoring-basics/</a:t>
            </a:r>
            <a:endParaRPr lang="sk-SK" dirty="0"/>
          </a:p>
          <a:p>
            <a:r>
              <a:rPr lang="sk-SK" dirty="0">
                <a:hlinkClick r:id="rId3"/>
              </a:rPr>
              <a:t>https://github.com/npm/npm-lifecycle</a:t>
            </a:r>
            <a:endParaRPr lang="sk-SK" dirty="0"/>
          </a:p>
          <a:p>
            <a:r>
              <a:rPr lang="sk-SK" dirty="0">
                <a:hlinkClick r:id="rId4"/>
              </a:rPr>
              <a:t>https://medium.freecodecamp.org/introduction-to-npm-scripts-1dbb2ae01633</a:t>
            </a:r>
            <a:endParaRPr lang="sk-SK" dirty="0"/>
          </a:p>
          <a:p>
            <a:r>
              <a:rPr lang="sk-SK" dirty="0">
                <a:hlinkClick r:id="rId5"/>
              </a:rPr>
              <a:t>https://www.keithcirkel.co.uk/how-to-use-npm-as-a-build-tool/</a:t>
            </a:r>
            <a:endParaRPr lang="sk-SK" dirty="0"/>
          </a:p>
          <a:p>
            <a:r>
              <a:rPr lang="sk-SK" dirty="0">
                <a:hlinkClick r:id="rId6"/>
              </a:rPr>
              <a:t>https://medium.com/coinmonks/everything-you-wanted-to-know-about-package-lock-json-b81911aa8ab8</a:t>
            </a:r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48661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6E839-7EDE-1E46-ADAD-6393FA449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Terminology</a:t>
            </a:r>
            <a:r>
              <a:rPr lang="sk-SK" dirty="0"/>
              <a:t>: </a:t>
            </a:r>
            <a:r>
              <a:rPr lang="sk-SK" dirty="0" err="1"/>
              <a:t>modules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. </a:t>
            </a:r>
            <a:r>
              <a:rPr lang="sk-SK" dirty="0" err="1"/>
              <a:t>packages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52E54-8DE6-3A4A-9A1C-436594C9B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sk-SK"/>
              <a:t>node –&gt; module</a:t>
            </a:r>
          </a:p>
          <a:p>
            <a:r>
              <a:rPr lang="sk-SK"/>
              <a:t>npm –&gt; package</a:t>
            </a:r>
          </a:p>
          <a:p>
            <a:endParaRPr lang="sk-SK"/>
          </a:p>
          <a:p>
            <a:r>
              <a:rPr lang="sk-SK"/>
              <a:t>most npm packages are modules</a:t>
            </a:r>
          </a:p>
          <a:p>
            <a:endParaRPr lang="sk-SK"/>
          </a:p>
          <a:p>
            <a:endParaRPr lang="sk-SK"/>
          </a:p>
          <a:p>
            <a:r>
              <a:rPr lang="sk-SK"/>
              <a:t>Exception: Some packages can be only CLI, data, installs etc.</a:t>
            </a:r>
          </a:p>
          <a:p>
            <a:endParaRPr lang="sk-SK"/>
          </a:p>
          <a:p>
            <a:pPr marL="0" indent="0">
              <a:buNone/>
            </a:pPr>
            <a:endParaRPr lang="sk-SK"/>
          </a:p>
          <a:p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502B2-6361-F14F-9E2D-40189E9A3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0688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sk-SK"/>
              <a:t>A module is anything that can be loaded with </a:t>
            </a:r>
            <a:r>
              <a:rPr lang="sk-SK" b="1"/>
              <a:t>require()</a:t>
            </a:r>
          </a:p>
          <a:p>
            <a:pPr lvl="1"/>
            <a:r>
              <a:rPr lang="sk-SK" b="1"/>
              <a:t>JavaScript file</a:t>
            </a:r>
          </a:p>
          <a:p>
            <a:pPr lvl="1"/>
            <a:r>
              <a:rPr lang="sk-SK"/>
              <a:t>folder with an index.js file in it</a:t>
            </a:r>
          </a:p>
          <a:p>
            <a:pPr lvl="1"/>
            <a:r>
              <a:rPr lang="sk-SK"/>
              <a:t>folder with a package.json file containing a main field</a:t>
            </a:r>
          </a:p>
          <a:p>
            <a:r>
              <a:rPr lang="sk-SK"/>
              <a:t>A package is:</a:t>
            </a:r>
          </a:p>
          <a:p>
            <a:pPr lvl="1"/>
            <a:r>
              <a:rPr lang="sk-SK" b="1"/>
              <a:t>folder</a:t>
            </a:r>
            <a:r>
              <a:rPr lang="sk-SK"/>
              <a:t> containing a program described by a </a:t>
            </a:r>
            <a:r>
              <a:rPr lang="sk-SK" b="1"/>
              <a:t>package.json</a:t>
            </a:r>
            <a:r>
              <a:rPr lang="sk-SK"/>
              <a:t> file or </a:t>
            </a:r>
          </a:p>
          <a:p>
            <a:pPr lvl="1"/>
            <a:r>
              <a:rPr lang="sk-SK" b="1"/>
              <a:t>git url</a:t>
            </a:r>
            <a:r>
              <a:rPr lang="sk-SK"/>
              <a:t>, to folder</a:t>
            </a:r>
          </a:p>
          <a:p>
            <a:pPr lvl="1"/>
            <a:r>
              <a:rPr lang="sk-SK" b="1"/>
              <a:t>registry: &lt;name&gt;@&lt;version&gt;, &lt;name&gt;@&lt;tag&gt;, &lt;name&gt; </a:t>
            </a:r>
            <a:endParaRPr lang="sk-SK"/>
          </a:p>
          <a:p>
            <a:pPr lvl="1"/>
            <a:r>
              <a:rPr lang="sk-SK"/>
              <a:t>gzipped </a:t>
            </a:r>
            <a:r>
              <a:rPr lang="sk-SK" b="1"/>
              <a:t>tarball</a:t>
            </a:r>
          </a:p>
          <a:p>
            <a:pPr lvl="1"/>
            <a:r>
              <a:rPr lang="sk-SK" b="1"/>
              <a:t>url</a:t>
            </a:r>
            <a:r>
              <a:rPr lang="sk-SK"/>
              <a:t> to gzipped tarrbal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9B4F5F-4C6E-4148-BB95-1ADDBE950BBE}"/>
              </a:ext>
            </a:extLst>
          </p:cNvPr>
          <p:cNvSpPr/>
          <p:nvPr/>
        </p:nvSpPr>
        <p:spPr>
          <a:xfrm>
            <a:off x="838200" y="6176963"/>
            <a:ext cx="40937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800"/>
              <a:t>https://docs.npmjs.com/getting-started/packages#what-is-a-module</a:t>
            </a:r>
          </a:p>
        </p:txBody>
      </p:sp>
    </p:spTree>
    <p:extLst>
      <p:ext uri="{BB962C8B-B14F-4D97-AF65-F5344CB8AC3E}">
        <p14:creationId xmlns:p14="http://schemas.microsoft.com/office/powerpoint/2010/main" val="3740016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C6DFF-16CC-4042-987F-A7C79AC07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Packages - package.json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CF3D3-7164-FF40-9C4A-101378599F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82437"/>
            <a:ext cx="3891116" cy="41945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k-SK"/>
              <a:t>A package.json file:</a:t>
            </a:r>
          </a:p>
          <a:p>
            <a:r>
              <a:rPr lang="sk-SK"/>
              <a:t>lists the </a:t>
            </a:r>
            <a:r>
              <a:rPr lang="sk-SK" b="1"/>
              <a:t>packages</a:t>
            </a:r>
            <a:r>
              <a:rPr lang="sk-SK"/>
              <a:t> that your project </a:t>
            </a:r>
            <a:r>
              <a:rPr lang="sk-SK" b="1"/>
              <a:t>depends on</a:t>
            </a:r>
          </a:p>
          <a:p>
            <a:r>
              <a:rPr lang="sk-SK"/>
              <a:t>with </a:t>
            </a:r>
            <a:r>
              <a:rPr lang="sk-SK" b="1"/>
              <a:t>version</a:t>
            </a:r>
            <a:r>
              <a:rPr lang="sk-SK"/>
              <a:t> of a packages that your project can use, using </a:t>
            </a:r>
            <a:r>
              <a:rPr lang="sk-SK" b="1"/>
              <a:t>semantic versioning</a:t>
            </a:r>
            <a:r>
              <a:rPr lang="sk-SK"/>
              <a:t> rules</a:t>
            </a:r>
          </a:p>
          <a:p>
            <a:r>
              <a:rPr lang="sk-SK"/>
              <a:t>...</a:t>
            </a:r>
          </a:p>
          <a:p>
            <a:pPr marL="0" indent="0">
              <a:buNone/>
            </a:pPr>
            <a:endParaRPr lang="sk-S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69E382-35B1-CF44-8489-11ACC0E447D1}"/>
              </a:ext>
            </a:extLst>
          </p:cNvPr>
          <p:cNvSpPr/>
          <p:nvPr/>
        </p:nvSpPr>
        <p:spPr>
          <a:xfrm>
            <a:off x="838200" y="1288301"/>
            <a:ext cx="10665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/>
              <a:t>RECAP: npm helps you to </a:t>
            </a:r>
            <a:r>
              <a:rPr lang="sk-SK" b="1"/>
              <a:t>manage dependencies</a:t>
            </a:r>
            <a:endParaRPr lang="sk-SK"/>
          </a:p>
          <a:p>
            <a:r>
              <a:rPr lang="sk-SK"/>
              <a:t>RECAP: Package is </a:t>
            </a:r>
            <a:r>
              <a:rPr lang="sk-SK" b="1"/>
              <a:t>folder</a:t>
            </a:r>
            <a:r>
              <a:rPr lang="sk-SK"/>
              <a:t> containing a program described by a </a:t>
            </a:r>
            <a:r>
              <a:rPr lang="sk-SK" b="1"/>
              <a:t>package.json file </a:t>
            </a:r>
            <a:r>
              <a:rPr lang="sk-SK"/>
              <a:t>.....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4BD416-F8D3-8048-8F5B-E9DB54CE3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982" y="1927891"/>
            <a:ext cx="5773195" cy="424907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41CCC12-0B29-5645-841A-9A6830CC8391}"/>
              </a:ext>
            </a:extLst>
          </p:cNvPr>
          <p:cNvSpPr/>
          <p:nvPr/>
        </p:nvSpPr>
        <p:spPr>
          <a:xfrm>
            <a:off x="838200" y="6244431"/>
            <a:ext cx="53639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800">
                <a:hlinkClick r:id="rId3"/>
              </a:rPr>
              <a:t>https://docs.npmjs.com/getting-started/using-a-package.json</a:t>
            </a:r>
            <a:r>
              <a:rPr lang="sk-SK" sz="800"/>
              <a:t>, </a:t>
            </a:r>
            <a:r>
              <a:rPr lang="sk-SK" sz="800">
                <a:hlinkClick r:id="rId4"/>
              </a:rPr>
              <a:t>https://docs.npmjs.com/getting-started/semantic-versioning</a:t>
            </a:r>
            <a:endParaRPr lang="sk-SK" sz="80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32D34ED6-76E8-FB4B-B255-53C666AB366F}"/>
              </a:ext>
            </a:extLst>
          </p:cNvPr>
          <p:cNvSpPr/>
          <p:nvPr/>
        </p:nvSpPr>
        <p:spPr>
          <a:xfrm>
            <a:off x="4803721" y="3178497"/>
            <a:ext cx="1579516" cy="3484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/>
              <a:t>npm registry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6B1DDE2-B92A-3A4C-811A-E95A8EAB03F7}"/>
              </a:ext>
            </a:extLst>
          </p:cNvPr>
          <p:cNvSpPr/>
          <p:nvPr/>
        </p:nvSpPr>
        <p:spPr>
          <a:xfrm>
            <a:off x="4803721" y="3905477"/>
            <a:ext cx="1579516" cy="3484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b="1"/>
              <a:t>Local</a:t>
            </a:r>
            <a:r>
              <a:rPr lang="sk-SK" sz="1000"/>
              <a:t> npm registry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961F1BA-3C4B-B447-8604-EE8F138397F2}"/>
              </a:ext>
            </a:extLst>
          </p:cNvPr>
          <p:cNvSpPr/>
          <p:nvPr/>
        </p:nvSpPr>
        <p:spPr>
          <a:xfrm>
            <a:off x="4803721" y="4504059"/>
            <a:ext cx="1579516" cy="3484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/>
              <a:t>from git url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E24AC8D6-B909-5945-AFFE-73B7366FC5AF}"/>
              </a:ext>
            </a:extLst>
          </p:cNvPr>
          <p:cNvSpPr/>
          <p:nvPr/>
        </p:nvSpPr>
        <p:spPr>
          <a:xfrm>
            <a:off x="5381213" y="2578686"/>
            <a:ext cx="933152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38F0C558-3185-BC46-9DFC-D47542A86D4D}"/>
              </a:ext>
            </a:extLst>
          </p:cNvPr>
          <p:cNvSpPr/>
          <p:nvPr/>
        </p:nvSpPr>
        <p:spPr>
          <a:xfrm>
            <a:off x="5343766" y="5145329"/>
            <a:ext cx="969523" cy="3484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</p:spTree>
    <p:extLst>
      <p:ext uri="{BB962C8B-B14F-4D97-AF65-F5344CB8AC3E}">
        <p14:creationId xmlns:p14="http://schemas.microsoft.com/office/powerpoint/2010/main" val="300848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7B7F236C-469A-684F-82B9-6BBB803C63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193"/>
          <a:stretch/>
        </p:blipFill>
        <p:spPr>
          <a:xfrm>
            <a:off x="9452282" y="1825625"/>
            <a:ext cx="2257937" cy="46215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C6ED74F-59B0-A942-ACE2-7352F3D00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502" y="1825625"/>
            <a:ext cx="4776019" cy="46215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A70908-582C-DF4B-87EC-D17A842B5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Dependencies - Installing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AB6A1-C405-C042-9484-7E398D652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04303" cy="4351338"/>
          </a:xfrm>
        </p:spPr>
        <p:txBody>
          <a:bodyPr/>
          <a:lstStyle/>
          <a:p>
            <a:r>
              <a:rPr lang="sk-SK"/>
              <a:t>Your project = folder</a:t>
            </a:r>
          </a:p>
          <a:p>
            <a:r>
              <a:rPr lang="sk-SK"/>
              <a:t>Your project can be package (mostly is)</a:t>
            </a:r>
          </a:p>
          <a:p>
            <a:r>
              <a:rPr lang="sk-SK"/>
              <a:t>You add dependency to needed modules (install)</a:t>
            </a:r>
          </a:p>
          <a:p>
            <a:r>
              <a:rPr lang="sk-SK"/>
              <a:t>Dependency has dependencies and these are installed as well (or reused)</a:t>
            </a:r>
          </a:p>
          <a:p>
            <a:endParaRPr lang="sk-SK"/>
          </a:p>
          <a:p>
            <a:endParaRPr lang="sk-S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134527-5FFE-0947-9066-9790C184E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264" y="1912343"/>
            <a:ext cx="3546577" cy="3676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0978BC-078B-5744-8F7F-3B8AC0D17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6264" y="2565572"/>
            <a:ext cx="2255361" cy="33939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7A700B-945A-5948-999C-3DF2BE829439}"/>
              </a:ext>
            </a:extLst>
          </p:cNvPr>
          <p:cNvCxnSpPr>
            <a:cxnSpLocks/>
          </p:cNvCxnSpPr>
          <p:nvPr/>
        </p:nvCxnSpPr>
        <p:spPr>
          <a:xfrm>
            <a:off x="8681884" y="2162592"/>
            <a:ext cx="770398" cy="0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FCB420F-1765-9D40-A43D-B75C40A660F7}"/>
              </a:ext>
            </a:extLst>
          </p:cNvPr>
          <p:cNvCxnSpPr>
            <a:cxnSpLocks/>
          </p:cNvCxnSpPr>
          <p:nvPr/>
        </p:nvCxnSpPr>
        <p:spPr>
          <a:xfrm flipV="1">
            <a:off x="7148052" y="2702373"/>
            <a:ext cx="2408903" cy="14268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CC77C1B9-65AE-2449-9DF8-6ADD8EF9C3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50689" y="3255850"/>
            <a:ext cx="2394504" cy="6750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BC278EB-CDEF-2540-9027-352059F0BC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6955" y="2547322"/>
            <a:ext cx="2388238" cy="3428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97C23B0-8195-6F44-8F06-EE049707F9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48518" y="3994597"/>
            <a:ext cx="950884" cy="252005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2ACAD3E-AE25-694A-8AED-DBA627F31B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46650" y="3300590"/>
            <a:ext cx="4357495" cy="398147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04D9075-8C79-4C42-A541-D6673981F532}"/>
              </a:ext>
            </a:extLst>
          </p:cNvPr>
          <p:cNvCxnSpPr>
            <a:cxnSpLocks/>
          </p:cNvCxnSpPr>
          <p:nvPr/>
        </p:nvCxnSpPr>
        <p:spPr>
          <a:xfrm>
            <a:off x="8737702" y="3519422"/>
            <a:ext cx="770398" cy="0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495FDB6-AFD2-904A-A959-B79E7F641061}"/>
              </a:ext>
            </a:extLst>
          </p:cNvPr>
          <p:cNvCxnSpPr>
            <a:cxnSpLocks/>
          </p:cNvCxnSpPr>
          <p:nvPr/>
        </p:nvCxnSpPr>
        <p:spPr>
          <a:xfrm>
            <a:off x="8737702" y="4514876"/>
            <a:ext cx="1025730" cy="0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Arrow 46">
            <a:extLst>
              <a:ext uri="{FF2B5EF4-FFF2-40B4-BE49-F238E27FC236}">
                <a16:creationId xmlns:a16="http://schemas.microsoft.com/office/drawing/2014/main" id="{9DEAFBAD-0069-5E4F-8B52-BED42C7A0EA4}"/>
              </a:ext>
            </a:extLst>
          </p:cNvPr>
          <p:cNvSpPr/>
          <p:nvPr/>
        </p:nvSpPr>
        <p:spPr>
          <a:xfrm>
            <a:off x="4278511" y="4568412"/>
            <a:ext cx="5370007" cy="475536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/>
              <a:t>6 dependencies + 9 devDendenicies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E82431F-5363-5247-9B5F-96459044BF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76263" y="2189985"/>
            <a:ext cx="2982297" cy="33889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42545A5-517F-AA4A-86BB-BA84798B71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76263" y="4999682"/>
            <a:ext cx="4448072" cy="60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8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64C8A9A-DBB5-D44B-A8F4-E2D13654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252" y="1754598"/>
            <a:ext cx="7022689" cy="4486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63CFE-E2B0-DF40-9909-BBD9C2479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Dependencies - Tree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2EF78-A74E-AB46-9ACD-D08F89112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58432" y="1825625"/>
            <a:ext cx="3495368" cy="2263751"/>
          </a:xfrm>
        </p:spPr>
        <p:txBody>
          <a:bodyPr>
            <a:normAutofit fontScale="62500" lnSpcReduction="20000"/>
          </a:bodyPr>
          <a:lstStyle/>
          <a:p>
            <a:r>
              <a:rPr lang="sk-SK" b="1"/>
              <a:t>Flat tree</a:t>
            </a:r>
            <a:r>
              <a:rPr lang="sk-SK"/>
              <a:t>, if conflict of versions occurs, saves under module (not root)</a:t>
            </a:r>
          </a:p>
          <a:p>
            <a:r>
              <a:rPr lang="sk-SK"/>
              <a:t>Npm can install </a:t>
            </a:r>
            <a:r>
              <a:rPr lang="sk-SK" b="1"/>
              <a:t>multiple versions </a:t>
            </a:r>
            <a:r>
              <a:rPr lang="sk-SK"/>
              <a:t>of dependencies of dependencies</a:t>
            </a:r>
          </a:p>
          <a:p>
            <a:r>
              <a:rPr lang="sk-SK"/>
              <a:t>These would be installed under nested node_modules in the package folder</a:t>
            </a:r>
          </a:p>
          <a:p>
            <a:pPr marL="0" indent="0">
              <a:buNone/>
            </a:pPr>
            <a:endParaRPr lang="sk-SK"/>
          </a:p>
          <a:p>
            <a:endParaRPr lang="sk-S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43D54-0A20-914A-9742-1CA056A23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6462"/>
            <a:ext cx="2594190" cy="4120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8F61B2-2DEC-4448-9FA2-BC5985BF53A1}"/>
              </a:ext>
            </a:extLst>
          </p:cNvPr>
          <p:cNvSpPr txBox="1"/>
          <p:nvPr/>
        </p:nvSpPr>
        <p:spPr>
          <a:xfrm>
            <a:off x="747252" y="1388824"/>
            <a:ext cx="738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/>
              <a:t>RECAP: we have installed one package and have 22 folders in node_modules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44928E-681C-9C4F-8DF1-F1A42FA7E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187" y="2056462"/>
            <a:ext cx="1723103" cy="40813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6A1B47-793B-BD4B-BA91-F8DF9A284AD3}"/>
              </a:ext>
            </a:extLst>
          </p:cNvPr>
          <p:cNvSpPr txBox="1"/>
          <p:nvPr/>
        </p:nvSpPr>
        <p:spPr>
          <a:xfrm>
            <a:off x="747252" y="1722643"/>
            <a:ext cx="1591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>
                <a:solidFill>
                  <a:schemeClr val="bg1"/>
                </a:solidFill>
              </a:rPr>
              <a:t>Packages - tree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070D83-2EB6-524D-ABD7-4383422CC517}"/>
              </a:ext>
            </a:extLst>
          </p:cNvPr>
          <p:cNvSpPr txBox="1"/>
          <p:nvPr/>
        </p:nvSpPr>
        <p:spPr>
          <a:xfrm>
            <a:off x="5806622" y="1722643"/>
            <a:ext cx="171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>
                <a:solidFill>
                  <a:schemeClr val="bg1"/>
                </a:solidFill>
              </a:rPr>
              <a:t>Disk – flat + tree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FB5BAC-B57B-594C-809F-7CEFDAC45BAD}"/>
              </a:ext>
            </a:extLst>
          </p:cNvPr>
          <p:cNvCxnSpPr>
            <a:cxnSpLocks/>
          </p:cNvCxnSpPr>
          <p:nvPr/>
        </p:nvCxnSpPr>
        <p:spPr>
          <a:xfrm>
            <a:off x="2459475" y="2461002"/>
            <a:ext cx="3347147" cy="253385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272F29E-22AA-834C-BD36-31D0A5D9B7C8}"/>
              </a:ext>
            </a:extLst>
          </p:cNvPr>
          <p:cNvCxnSpPr>
            <a:cxnSpLocks/>
          </p:cNvCxnSpPr>
          <p:nvPr/>
        </p:nvCxnSpPr>
        <p:spPr>
          <a:xfrm>
            <a:off x="2459475" y="2619649"/>
            <a:ext cx="3361221" cy="393044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2DCA01-68A0-9F48-B324-E8175FA366E9}"/>
              </a:ext>
            </a:extLst>
          </p:cNvPr>
          <p:cNvCxnSpPr>
            <a:cxnSpLocks/>
          </p:cNvCxnSpPr>
          <p:nvPr/>
        </p:nvCxnSpPr>
        <p:spPr>
          <a:xfrm flipV="1">
            <a:off x="2459475" y="2496515"/>
            <a:ext cx="3361221" cy="281782"/>
          </a:xfrm>
          <a:prstGeom prst="straightConnector1">
            <a:avLst/>
          </a:prstGeom>
          <a:ln w="730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45DABE48-6977-9B48-8E5E-F32C86CF79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906"/>
          <a:stretch/>
        </p:blipFill>
        <p:spPr>
          <a:xfrm>
            <a:off x="8043924" y="3939338"/>
            <a:ext cx="2649256" cy="237891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CA4FD35-81E6-314A-8FF9-E43BB9D0B845}"/>
              </a:ext>
            </a:extLst>
          </p:cNvPr>
          <p:cNvSpPr/>
          <p:nvPr/>
        </p:nvSpPr>
        <p:spPr>
          <a:xfrm>
            <a:off x="674738" y="631825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k-SK" sz="1200">
                <a:hlinkClick r:id="rId6"/>
              </a:rPr>
              <a:t>http://npm.github.io/how-npm-works-docs/npm3/how-npm3-works.html</a:t>
            </a:r>
            <a:endParaRPr lang="sk-SK" sz="1200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6E14CFA2-FCFC-044C-9616-F0AE4EB988E7}"/>
              </a:ext>
            </a:extLst>
          </p:cNvPr>
          <p:cNvSpPr/>
          <p:nvPr/>
        </p:nvSpPr>
        <p:spPr>
          <a:xfrm>
            <a:off x="227737" y="1965662"/>
            <a:ext cx="566218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94E1202A-C2AC-EF4E-8BCA-2DA766634B1C}"/>
              </a:ext>
            </a:extLst>
          </p:cNvPr>
          <p:cNvSpPr/>
          <p:nvPr/>
        </p:nvSpPr>
        <p:spPr>
          <a:xfrm>
            <a:off x="5242554" y="1990883"/>
            <a:ext cx="566218" cy="330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1000"/>
          </a:p>
        </p:txBody>
      </p:sp>
    </p:spTree>
    <p:extLst>
      <p:ext uri="{BB962C8B-B14F-4D97-AF65-F5344CB8AC3E}">
        <p14:creationId xmlns:p14="http://schemas.microsoft.com/office/powerpoint/2010/main" val="3765073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0" grpId="0"/>
      <p:bldP spid="11" grpId="0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893CD11-18DA-164A-A408-28B337FA9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sk-SK" sz="6600">
                <a:solidFill>
                  <a:srgbClr val="FFFFFF"/>
                </a:solidFill>
              </a:rPr>
              <a:t>package.json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4E74945-C3B5-CC47-8C51-275F6C1E5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88" y="5318990"/>
            <a:ext cx="9416898" cy="723670"/>
          </a:xfrm>
        </p:spPr>
        <p:txBody>
          <a:bodyPr anchor="t">
            <a:normAutofit/>
          </a:bodyPr>
          <a:lstStyle/>
          <a:p>
            <a:pPr algn="l"/>
            <a:r>
              <a:rPr lang="sk-SK" sz="1800">
                <a:solidFill>
                  <a:srgbClr val="000000"/>
                </a:solidFill>
              </a:rPr>
              <a:t>originaly designed to manage dependencies</a:t>
            </a:r>
          </a:p>
          <a:p>
            <a:pPr algn="l"/>
            <a:r>
              <a:rPr lang="sk-SK" sz="1800">
                <a:solidFill>
                  <a:srgbClr val="000000"/>
                </a:solidFill>
              </a:rPr>
              <a:t>now mix of all possilble and extensible metadata</a:t>
            </a:r>
          </a:p>
        </p:txBody>
      </p:sp>
    </p:spTree>
    <p:extLst>
      <p:ext uri="{BB962C8B-B14F-4D97-AF65-F5344CB8AC3E}">
        <p14:creationId xmlns:p14="http://schemas.microsoft.com/office/powerpoint/2010/main" val="650253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2359</Words>
  <Application>Microsoft Macintosh PowerPoint</Application>
  <PresentationFormat>Widescreen</PresentationFormat>
  <Paragraphs>519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Calibri</vt:lpstr>
      <vt:lpstr>Calibri Light</vt:lpstr>
      <vt:lpstr>Courier New</vt:lpstr>
      <vt:lpstr>medium-content-serif-font</vt:lpstr>
      <vt:lpstr>Source Sans Pro</vt:lpstr>
      <vt:lpstr>Office Theme</vt:lpstr>
      <vt:lpstr>1_Office Theme</vt:lpstr>
      <vt:lpstr>npm</vt:lpstr>
      <vt:lpstr>RECAP: npm and node.js</vt:lpstr>
      <vt:lpstr>npm - https://www.npmjs.com/</vt:lpstr>
      <vt:lpstr>npm - https://www.npmjs.com/</vt:lpstr>
      <vt:lpstr>Terminology: modules vs. packages</vt:lpstr>
      <vt:lpstr>Packages - package.json</vt:lpstr>
      <vt:lpstr>Dependencies - Installing </vt:lpstr>
      <vt:lpstr>Dependencies - Tree</vt:lpstr>
      <vt:lpstr>package.json</vt:lpstr>
      <vt:lpstr>Package.json</vt:lpstr>
      <vt:lpstr>Package.json what properties are really used</vt:lpstr>
      <vt:lpstr>versioning</vt:lpstr>
      <vt:lpstr>Versioning – Semantic Versioning</vt:lpstr>
      <vt:lpstr>Versioning – Semantic Versioning</vt:lpstr>
      <vt:lpstr>Semantic versioning</vt:lpstr>
      <vt:lpstr>Using other packages - simplified</vt:lpstr>
      <vt:lpstr>Using other packages – full truth</vt:lpstr>
      <vt:lpstr>Versioning – links</vt:lpstr>
      <vt:lpstr>Versioning – Semantic Versioning</vt:lpstr>
      <vt:lpstr>Versioning – Semantic Versioning</vt:lpstr>
      <vt:lpstr>Versioning – reproducible installs</vt:lpstr>
      <vt:lpstr>Versioning – reproducible installs</vt:lpstr>
      <vt:lpstr>Versioning – reproducible installs</vt:lpstr>
      <vt:lpstr>Versioning – package locks</vt:lpstr>
      <vt:lpstr>Versioning – package locks </vt:lpstr>
      <vt:lpstr>npm update https://docs.npmjs.com/cli/update.html</vt:lpstr>
      <vt:lpstr>npm scripts</vt:lpstr>
      <vt:lpstr>Package lifecycle scripts (npm scripts)</vt:lpstr>
      <vt:lpstr>Package lifecycle scripts (npm scripts)</vt:lpstr>
      <vt:lpstr>npm scripts</vt:lpstr>
      <vt:lpstr>npm cli - overview of commands</vt:lpstr>
      <vt:lpstr>Docs, learn youself https://docs.npmjs.com</vt:lpstr>
      <vt:lpstr>CLI Examples</vt:lpstr>
      <vt:lpstr>npm audit</vt:lpstr>
      <vt:lpstr>npx</vt:lpstr>
      <vt:lpstr>Registry</vt:lpstr>
      <vt:lpstr>Na skúšku</vt:lpstr>
      <vt:lpstr>_aux</vt:lpstr>
      <vt:lpstr>package.json#engines</vt:lpstr>
      <vt:lpstr>Dependencies</vt:lpstr>
      <vt:lpstr>Abandonware</vt:lpstr>
      <vt:lpstr>non-node packages on npm</vt:lpstr>
      <vt:lpstr>Ryan Dahl - JSConf EU 2018</vt:lpstr>
      <vt:lpstr>Package lifecycle scripts (npm scripts)</vt:lpstr>
      <vt:lpstr>Links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npm</dc:title>
  <dc:creator>Marcus</dc:creator>
  <cp:lastModifiedBy>Marcus</cp:lastModifiedBy>
  <cp:revision>56</cp:revision>
  <dcterms:created xsi:type="dcterms:W3CDTF">2018-12-05T10:22:27Z</dcterms:created>
  <dcterms:modified xsi:type="dcterms:W3CDTF">2019-10-21T09:05:48Z</dcterms:modified>
</cp:coreProperties>
</file>